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94"/>
  </p:notesMasterIdLst>
  <p:sldIdLst>
    <p:sldId id="385" r:id="rId5"/>
    <p:sldId id="737" r:id="rId6"/>
    <p:sldId id="704" r:id="rId7"/>
    <p:sldId id="705" r:id="rId8"/>
    <p:sldId id="706" r:id="rId9"/>
    <p:sldId id="707" r:id="rId10"/>
    <p:sldId id="708" r:id="rId11"/>
    <p:sldId id="709" r:id="rId12"/>
    <p:sldId id="711" r:id="rId13"/>
    <p:sldId id="771" r:id="rId14"/>
    <p:sldId id="712" r:id="rId15"/>
    <p:sldId id="713" r:id="rId16"/>
    <p:sldId id="715" r:id="rId17"/>
    <p:sldId id="716" r:id="rId18"/>
    <p:sldId id="769" r:id="rId19"/>
    <p:sldId id="770" r:id="rId20"/>
    <p:sldId id="719" r:id="rId21"/>
    <p:sldId id="720" r:id="rId22"/>
    <p:sldId id="721" r:id="rId23"/>
    <p:sldId id="723" r:id="rId24"/>
    <p:sldId id="724" r:id="rId25"/>
    <p:sldId id="725" r:id="rId26"/>
    <p:sldId id="726" r:id="rId27"/>
    <p:sldId id="727" r:id="rId28"/>
    <p:sldId id="728" r:id="rId29"/>
    <p:sldId id="731" r:id="rId30"/>
    <p:sldId id="732" r:id="rId31"/>
    <p:sldId id="733" r:id="rId32"/>
    <p:sldId id="734" r:id="rId33"/>
    <p:sldId id="735" r:id="rId34"/>
    <p:sldId id="736" r:id="rId35"/>
    <p:sldId id="742" r:id="rId36"/>
    <p:sldId id="739" r:id="rId37"/>
    <p:sldId id="740" r:id="rId38"/>
    <p:sldId id="741" r:id="rId39"/>
    <p:sldId id="745" r:id="rId40"/>
    <p:sldId id="743" r:id="rId41"/>
    <p:sldId id="744" r:id="rId42"/>
    <p:sldId id="746" r:id="rId43"/>
    <p:sldId id="793" r:id="rId44"/>
    <p:sldId id="775" r:id="rId45"/>
    <p:sldId id="776" r:id="rId46"/>
    <p:sldId id="777" r:id="rId47"/>
    <p:sldId id="778" r:id="rId48"/>
    <p:sldId id="779" r:id="rId49"/>
    <p:sldId id="780" r:id="rId50"/>
    <p:sldId id="781" r:id="rId51"/>
    <p:sldId id="782" r:id="rId52"/>
    <p:sldId id="783" r:id="rId53"/>
    <p:sldId id="784" r:id="rId54"/>
    <p:sldId id="785" r:id="rId55"/>
    <p:sldId id="786" r:id="rId56"/>
    <p:sldId id="787" r:id="rId57"/>
    <p:sldId id="788" r:id="rId58"/>
    <p:sldId id="789" r:id="rId59"/>
    <p:sldId id="790" r:id="rId60"/>
    <p:sldId id="791" r:id="rId61"/>
    <p:sldId id="792" r:id="rId62"/>
    <p:sldId id="623" r:id="rId63"/>
    <p:sldId id="773" r:id="rId64"/>
    <p:sldId id="501" r:id="rId65"/>
    <p:sldId id="662" r:id="rId66"/>
    <p:sldId id="692" r:id="rId67"/>
    <p:sldId id="679" r:id="rId68"/>
    <p:sldId id="555" r:id="rId69"/>
    <p:sldId id="567" r:id="rId70"/>
    <p:sldId id="693" r:id="rId71"/>
    <p:sldId id="681" r:id="rId72"/>
    <p:sldId id="663" r:id="rId73"/>
    <p:sldId id="682" r:id="rId74"/>
    <p:sldId id="683" r:id="rId75"/>
    <p:sldId id="684" r:id="rId76"/>
    <p:sldId id="685" r:id="rId77"/>
    <p:sldId id="686" r:id="rId78"/>
    <p:sldId id="687" r:id="rId79"/>
    <p:sldId id="688" r:id="rId80"/>
    <p:sldId id="689" r:id="rId81"/>
    <p:sldId id="690" r:id="rId82"/>
    <p:sldId id="694" r:id="rId83"/>
    <p:sldId id="664" r:id="rId84"/>
    <p:sldId id="665" r:id="rId85"/>
    <p:sldId id="666" r:id="rId86"/>
    <p:sldId id="668" r:id="rId87"/>
    <p:sldId id="599" r:id="rId88"/>
    <p:sldId id="630" r:id="rId89"/>
    <p:sldId id="701" r:id="rId90"/>
    <p:sldId id="674" r:id="rId91"/>
    <p:sldId id="610" r:id="rId92"/>
    <p:sldId id="497" r:id="rId9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0D8042D-5996-C74B-9C05-635006AE20A5}">
          <p14:sldIdLst>
            <p14:sldId id="385"/>
            <p14:sldId id="737"/>
          </p14:sldIdLst>
        </p14:section>
        <p14:section name="Introduction" id="{8B92F451-8754-0A47-A518-2B4675A80FEF}">
          <p14:sldIdLst>
            <p14:sldId id="704"/>
            <p14:sldId id="705"/>
            <p14:sldId id="706"/>
          </p14:sldIdLst>
        </p14:section>
        <p14:section name="WildFly Swarm" id="{77821F84-5FB1-0F49-AC3A-8BE98F86F14F}">
          <p14:sldIdLst>
            <p14:sldId id="707"/>
            <p14:sldId id="708"/>
            <p14:sldId id="709"/>
            <p14:sldId id="711"/>
          </p14:sldIdLst>
        </p14:section>
        <p14:section name="ECS" id="{64441F07-7053-2043-9879-7BB960C2AEA6}">
          <p14:sldIdLst>
            <p14:sldId id="771"/>
            <p14:sldId id="712"/>
            <p14:sldId id="713"/>
            <p14:sldId id="715"/>
            <p14:sldId id="716"/>
            <p14:sldId id="769"/>
            <p14:sldId id="770"/>
          </p14:sldIdLst>
        </p14:section>
        <p14:section name="Fargate" id="{8FF4FCDA-BE23-2B42-8EC7-8F6BE2DEF191}">
          <p14:sldIdLst>
            <p14:sldId id="719"/>
            <p14:sldId id="720"/>
            <p14:sldId id="721"/>
            <p14:sldId id="723"/>
            <p14:sldId id="724"/>
            <p14:sldId id="725"/>
            <p14:sldId id="726"/>
            <p14:sldId id="727"/>
            <p14:sldId id="728"/>
            <p14:sldId id="731"/>
            <p14:sldId id="732"/>
            <p14:sldId id="733"/>
            <p14:sldId id="734"/>
            <p14:sldId id="735"/>
            <p14:sldId id="736"/>
            <p14:sldId id="742"/>
          </p14:sldIdLst>
        </p14:section>
        <p14:section name="CodePipeline Intro" id="{79B0E47D-FB46-1549-B4C1-46ECF4088B27}">
          <p14:sldIdLst>
            <p14:sldId id="739"/>
            <p14:sldId id="740"/>
            <p14:sldId id="741"/>
            <p14:sldId id="745"/>
            <p14:sldId id="743"/>
          </p14:sldIdLst>
        </p14:section>
        <p14:section name="AWS X-Ray intro" id="{94BFE68B-137F-8A4F-A508-00B3479C9864}">
          <p14:sldIdLst>
            <p14:sldId id="744"/>
            <p14:sldId id="746"/>
            <p14:sldId id="793"/>
            <p14:sldId id="775"/>
            <p14:sldId id="776"/>
            <p14:sldId id="777"/>
            <p14:sldId id="778"/>
            <p14:sldId id="779"/>
            <p14:sldId id="780"/>
            <p14:sldId id="781"/>
            <p14:sldId id="782"/>
            <p14:sldId id="783"/>
            <p14:sldId id="784"/>
            <p14:sldId id="785"/>
            <p14:sldId id="786"/>
            <p14:sldId id="787"/>
            <p14:sldId id="788"/>
            <p14:sldId id="789"/>
            <p14:sldId id="790"/>
            <p14:sldId id="791"/>
            <p14:sldId id="792"/>
          </p14:sldIdLst>
        </p14:section>
        <p14:section name="Lambda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Lst>
        </p14:section>
        <p14:section name="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Lst>
        </p14:section>
        <p14:section name="Lambda Monitoring" id="{70330A56-DD2D-8849-8586-8234D19B20E1}">
          <p14:sldIdLst>
            <p14:sldId id="694"/>
            <p14:sldId id="664"/>
            <p14:sldId id="665"/>
            <p14:sldId id="666"/>
            <p14:sldId id="668"/>
            <p14:sldId id="599"/>
            <p14:sldId id="630"/>
          </p14:sldIdLst>
        </p14:section>
        <p14:section name="SAR" id="{0E363CFE-B37F-0A43-B757-60F064547836}">
          <p14:sldIdLst>
            <p14:sldId id="701"/>
          </p14:sldIdLst>
        </p14:section>
        <p14:section name="References" id="{080C1990-4B8D-DA46-8E77-5BAFCCEC6A14}">
          <p14:sldIdLst>
            <p14:sldId id="674"/>
            <p14:sldId id="610"/>
          </p14:sldIdLst>
        </p14:section>
        <p14:section name="Kubernetes Intro" id="{EC97F609-B8D4-8A4D-8493-FF89EB8E31CB}">
          <p14:sldIdLst>
            <p14:sldId id="497"/>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8"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82" autoAdjust="0"/>
    <p:restoredTop sz="89214" autoAdjust="0"/>
  </p:normalViewPr>
  <p:slideViewPr>
    <p:cSldViewPr snapToGrid="0" showGuides="1">
      <p:cViewPr varScale="1">
        <p:scale>
          <a:sx n="124" d="100"/>
          <a:sy n="124" d="100"/>
        </p:scale>
        <p:origin x="176" y="6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commentAuthors" Target="commentAuthor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1-19T15:25:28.520" idx="8">
    <p:pos x="10" y="10"/>
    <p:text>Heapster is the cluster wide aggregator of monitoring and event data. Node_exporter does not really aggregate like Heapster is tuned to do.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Fargate is a new technology to run containers without the need to manage underlying infrastructure. Fargate allows you to work</a:t>
            </a:r>
            <a:r>
              <a:rPr lang="en-US" sz="1200" kern="1200" baseline="0" dirty="0">
                <a:solidFill>
                  <a:schemeClr val="tx1"/>
                </a:solidFill>
                <a:effectLst/>
                <a:latin typeface="+mn-lt"/>
                <a:ea typeface="+mn-ea"/>
                <a:cs typeface="+mn-cs"/>
              </a:rPr>
              <a:t> entirely with an ECS Task Native API.</a:t>
            </a:r>
            <a:r>
              <a:rPr lang="en-US" sz="1200" kern="1200" dirty="0">
                <a:solidFill>
                  <a:schemeClr val="tx1"/>
                </a:solidFill>
                <a:effectLst/>
                <a:latin typeface="+mn-lt"/>
                <a:ea typeface="+mn-ea"/>
                <a:cs typeface="+mn-cs"/>
              </a:rPr>
              <a:t> With Fargate you specify the container image, CPU, and memory required to run that container</a:t>
            </a:r>
            <a:r>
              <a:rPr lang="en-US" sz="1200" kern="1200" baseline="0" dirty="0">
                <a:solidFill>
                  <a:schemeClr val="tx1"/>
                </a:solidFill>
                <a:effectLst/>
                <a:latin typeface="+mn-lt"/>
                <a:ea typeface="+mn-ea"/>
                <a:cs typeface="+mn-cs"/>
              </a:rPr>
              <a:t> - in an ECS Task Definition. And with a single command you can run that container in production. With one command you can scale that to 10s, 100s, or thousands based on your requirements.</a:t>
            </a:r>
          </a:p>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2425668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082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AWS Fargate is designed to be used with Amazon ECS, the core APIs, scheduling, and placement concepts remaing the same and you can continue to benefit from investments we’ve made there over the past three years with access to the same rich set of features and capabilities to run in production and at scale.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8426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64159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3163280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3076446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25</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26</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4129658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28</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29</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30</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34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35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Kubernetes can be run anywhere- on premise or in the cloud. Many customers that use Kubernetes today like it precisely for that reason.  Either they can make investments on premise now, moving</a:t>
            </a:r>
            <a:r>
              <a:rPr lang="en-US" sz="1200" baseline="0" dirty="0">
                <a:solidFill>
                  <a:prstClr val="black"/>
                </a:solidFill>
                <a:latin typeface="Calibri" panose="020F0502020204030204"/>
              </a:rPr>
              <a:t> legacy applications into</a:t>
            </a:r>
            <a:r>
              <a:rPr lang="en-US" sz="1200" dirty="0">
                <a:solidFill>
                  <a:prstClr val="black"/>
                </a:solidFill>
                <a:latin typeface="Calibri" panose="020F0502020204030204"/>
              </a:rPr>
              <a:t> containers, building</a:t>
            </a:r>
            <a:r>
              <a:rPr lang="en-US" sz="1200" baseline="0" dirty="0">
                <a:solidFill>
                  <a:prstClr val="black"/>
                </a:solidFill>
                <a:latin typeface="Calibri" panose="020F0502020204030204"/>
              </a:rPr>
              <a:t> new apps in a cloud native way, running all of this in</a:t>
            </a:r>
            <a:r>
              <a:rPr lang="en-US" sz="1200" dirty="0">
                <a:solidFill>
                  <a:prstClr val="black"/>
                </a:solidFill>
                <a:latin typeface="Calibri" panose="020F0502020204030204"/>
              </a:rPr>
              <a:t> Kubernetes and move these applications onto the cloud when they are ready, or they can run the same orchestration framework across multiple environments.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2337238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11380491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58</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kern="1200" dirty="0">
                <a:solidFill>
                  <a:schemeClr val="tx1"/>
                </a:solidFill>
                <a:effectLst/>
                <a:latin typeface="+mn-lt"/>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622630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62</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25253746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79</a:t>
            </a:fld>
            <a:endParaRPr lang="en-US"/>
          </a:p>
        </p:txBody>
      </p:sp>
    </p:spTree>
    <p:extLst>
      <p:ext uri="{BB962C8B-B14F-4D97-AF65-F5344CB8AC3E}">
        <p14:creationId xmlns:p14="http://schemas.microsoft.com/office/powerpoint/2010/main" val="155201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82</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13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868481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328898" y="110720"/>
            <a:ext cx="8222435" cy="523220"/>
          </a:xfrm>
          <a:prstGeom prst="rect">
            <a:avLst/>
          </a:prstGeom>
          <a:noFill/>
        </p:spPr>
        <p:txBody>
          <a:bodyPr wrap="square" rtlCol="0">
            <a:spAutoFit/>
          </a:bodyPr>
          <a:lstStyle/>
          <a:p>
            <a:pPr algn="l"/>
            <a:r>
              <a:rPr lang="en-US" sz="2800" b="1" dirty="0">
                <a:solidFill>
                  <a:schemeClr val="bg1"/>
                </a:solidFill>
              </a:rPr>
              <a:t>What to Expect</a:t>
            </a:r>
            <a:r>
              <a:rPr lang="en-US" sz="2800" b="1" baseline="0" dirty="0">
                <a:solidFill>
                  <a:schemeClr val="bg1"/>
                </a:solidFill>
              </a:rPr>
              <a:t> from the Session</a:t>
            </a:r>
            <a:endParaRPr lang="en-US" sz="2800" b="1" dirty="0">
              <a:solidFill>
                <a:schemeClr val="bg1"/>
              </a:solidFill>
            </a:endParaRPr>
          </a:p>
        </p:txBody>
      </p:sp>
    </p:spTree>
    <p:extLst>
      <p:ext uri="{BB962C8B-B14F-4D97-AF65-F5344CB8AC3E}">
        <p14:creationId xmlns:p14="http://schemas.microsoft.com/office/powerpoint/2010/main" val="5559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271301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83623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706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999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21" r:id="rId17"/>
    <p:sldLayoutId id="2147483722" r:id="rId18"/>
    <p:sldLayoutId id="2147483723" r:id="rId19"/>
    <p:sldLayoutId id="2147483724" r:id="rId20"/>
    <p:sldLayoutId id="214748372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microsoft.com/office/2007/relationships/hdphoto" Target="../media/hdphoto3.wdp"/><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1.png"/><Relationship Id="rId5" Type="http://schemas.microsoft.com/office/2007/relationships/hdphoto" Target="../media/hdphoto3.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1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4.png"/><Relationship Id="rId7" Type="http://schemas.openxmlformats.org/officeDocument/2006/relationships/image" Target="../media/image37.tiff"/><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36.tiff"/><Relationship Id="rId4" Type="http://schemas.openxmlformats.org/officeDocument/2006/relationships/image" Target="../media/image35.png"/><Relationship Id="rId9" Type="http://schemas.openxmlformats.org/officeDocument/2006/relationships/image" Target="../media/image3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4.sv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1.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1.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7.png"/><Relationship Id="rId7"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21" Type="http://schemas.openxmlformats.org/officeDocument/2006/relationships/image" Target="../media/image82.tiff"/><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50.xml"/><Relationship Id="rId16" Type="http://schemas.openxmlformats.org/officeDocument/2006/relationships/image" Target="../media/image77.tiff"/><Relationship Id="rId20" Type="http://schemas.openxmlformats.org/officeDocument/2006/relationships/image" Target="../media/image81.tiff"/><Relationship Id="rId1" Type="http://schemas.openxmlformats.org/officeDocument/2006/relationships/slideLayout" Target="../slideLayouts/slideLayout10.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tiff"/><Relationship Id="rId9" Type="http://schemas.openxmlformats.org/officeDocument/2006/relationships/image" Target="../media/image9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104.tiff"/></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6.emf"/><Relationship Id="rId18" Type="http://schemas.openxmlformats.org/officeDocument/2006/relationships/image" Target="../media/image120.png"/><Relationship Id="rId3" Type="http://schemas.openxmlformats.org/officeDocument/2006/relationships/image" Target="../media/image107.emf"/><Relationship Id="rId7" Type="http://schemas.openxmlformats.org/officeDocument/2006/relationships/image" Target="../media/image111.png"/><Relationship Id="rId12" Type="http://schemas.openxmlformats.org/officeDocument/2006/relationships/image" Target="../media/image94.png"/><Relationship Id="rId17" Type="http://schemas.openxmlformats.org/officeDocument/2006/relationships/image" Target="../media/image119.png"/><Relationship Id="rId2" Type="http://schemas.openxmlformats.org/officeDocument/2006/relationships/notesSlide" Target="../notesSlides/notesSlide68.xml"/><Relationship Id="rId16" Type="http://schemas.openxmlformats.org/officeDocument/2006/relationships/image" Target="../media/image89.png"/><Relationship Id="rId20"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0.emf"/><Relationship Id="rId11" Type="http://schemas.openxmlformats.org/officeDocument/2006/relationships/image" Target="../media/image115.png"/><Relationship Id="rId5" Type="http://schemas.openxmlformats.org/officeDocument/2006/relationships/image" Target="../media/image109.emf"/><Relationship Id="rId15" Type="http://schemas.openxmlformats.org/officeDocument/2006/relationships/image" Target="../media/image118.png"/><Relationship Id="rId10" Type="http://schemas.openxmlformats.org/officeDocument/2006/relationships/image" Target="../media/image114.png"/><Relationship Id="rId19" Type="http://schemas.microsoft.com/office/2007/relationships/hdphoto" Target="../media/hdphoto5.wdp"/><Relationship Id="rId4" Type="http://schemas.openxmlformats.org/officeDocument/2006/relationships/image" Target="../media/image108.emf"/><Relationship Id="rId9" Type="http://schemas.openxmlformats.org/officeDocument/2006/relationships/image" Target="../media/image113.png"/><Relationship Id="rId14" Type="http://schemas.openxmlformats.org/officeDocument/2006/relationships/image" Target="../media/image117.png"/></Relationships>
</file>

<file path=ppt/slides/_rels/slide8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64.png"/><Relationship Id="rId7"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128.tiff"/><Relationship Id="rId5" Type="http://schemas.openxmlformats.org/officeDocument/2006/relationships/image" Target="../media/image123.png"/><Relationship Id="rId10" Type="http://schemas.openxmlformats.org/officeDocument/2006/relationships/image" Target="../media/image127.png"/><Relationship Id="rId4" Type="http://schemas.openxmlformats.org/officeDocument/2006/relationships/image" Target="../media/image122.png"/><Relationship Id="rId9" Type="http://schemas.openxmlformats.org/officeDocument/2006/relationships/image" Target="../media/image126.png"/></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0.awsstatic.com/whitepapers/optimizing-enterprise-economics-serverless-architectures.pdf" TargetMode="External"/><Relationship Id="rId2" Type="http://schemas.openxmlformats.org/officeDocument/2006/relationships/hyperlink" Target="https://d1.awsstatic.com/whitepapers/serverless-architectures-with-aws-lambda.pdf" TargetMode="External"/><Relationship Id="rId1" Type="http://schemas.openxmlformats.org/officeDocument/2006/relationships/slideLayout" Target="../slideLayouts/slideLayout2.xml"/><Relationship Id="rId6" Type="http://schemas.openxmlformats.org/officeDocument/2006/relationships/hyperlink" Target="https://d1.awsstatic.com/whitepapers/AWS_Serverless_Multi-Tier_Archiectures.pdf" TargetMode="External"/><Relationship Id="rId5" Type="http://schemas.openxmlformats.org/officeDocument/2006/relationships/hyperlink" Target="https://d1.awsstatic.com/whitepapers/whitepaper-streaming-data-solutions-on-aws-with-amazon-kinesis.pdf" TargetMode="External"/><Relationship Id="rId4" Type="http://schemas.openxmlformats.org/officeDocument/2006/relationships/hyperlink" Target="https://d1.awsstatic.com/whitepapers/architecture/AWS-Serverless-Applications-Lens.pdf"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4" name="Group 1033">
            <a:extLst>
              <a:ext uri="{FF2B5EF4-FFF2-40B4-BE49-F238E27FC236}">
                <a16:creationId xmlns:a16="http://schemas.microsoft.com/office/drawing/2014/main" id="{14A25B63-7C2D-40A5-B9D0-963AC5C63A1B}"/>
              </a:ext>
            </a:extLst>
          </p:cNvPr>
          <p:cNvGrpSpPr/>
          <p:nvPr/>
        </p:nvGrpSpPr>
        <p:grpSpPr>
          <a:xfrm>
            <a:off x="2733237" y="206762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3"/>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DAY ONE!</a:t>
            </a:r>
          </a:p>
        </p:txBody>
      </p:sp>
    </p:spTree>
    <p:extLst>
      <p:ext uri="{BB962C8B-B14F-4D97-AF65-F5344CB8AC3E}">
        <p14:creationId xmlns:p14="http://schemas.microsoft.com/office/powerpoint/2010/main" val="23197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4908800" y="2060130"/>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732050" y="2060130"/>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BUILDING AN ECOSYSTEM</a:t>
            </a:r>
          </a:p>
        </p:txBody>
      </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500"/>
                                        <p:tgtEl>
                                          <p:spTgt spid="1034"/>
                                        </p:tgtEl>
                                      </p:cBhvr>
                                    </p:animEffect>
                                  </p:childTnLst>
                                </p:cTn>
                              </p:par>
                              <p:par>
                                <p:cTn id="8" presetID="6" presetClass="emph" presetSubtype="0" accel="100000" autoRev="1" fill="hold" nodeType="withEffect">
                                  <p:stCondLst>
                                    <p:cond delay="200"/>
                                  </p:stCondLst>
                                  <p:childTnLst>
                                    <p:animScale>
                                      <p:cBhvr>
                                        <p:cTn id="9" dur="500" fill="hold"/>
                                        <p:tgtEl>
                                          <p:spTgt spid="103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230322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215216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44539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539756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8.33333E-7 3.58025E-6 L -8.33333E-7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22222E-6 3.58025E-6 L -2.22222E-6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bg1"/>
                </a:solidFill>
              </a:rPr>
              <a:t>Immutable, versioned document</a:t>
            </a:r>
          </a:p>
          <a:p>
            <a:endParaRPr lang="en-US" sz="1400" dirty="0">
              <a:solidFill>
                <a:schemeClr val="bg1"/>
              </a:solidFill>
            </a:endParaRPr>
          </a:p>
          <a:p>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endParaRPr lang="en-US" sz="1400" dirty="0">
              <a:solidFill>
                <a:schemeClr val="bg1"/>
              </a:solidFill>
            </a:endParaRPr>
          </a:p>
          <a:p>
            <a:r>
              <a:rPr lang="en-US" sz="1400" dirty="0">
                <a:solidFill>
                  <a:schemeClr val="bg1"/>
                </a:solidFill>
              </a:rPr>
              <a:t>Contains a list of up to 10 container definitions</a:t>
            </a:r>
          </a:p>
          <a:p>
            <a:endParaRPr lang="en-US" sz="1400" dirty="0">
              <a:solidFill>
                <a:schemeClr val="bg1"/>
              </a:solidFill>
            </a:endParaRPr>
          </a:p>
          <a:p>
            <a:r>
              <a:rPr lang="en-US" sz="1400" dirty="0">
                <a:solidFill>
                  <a:schemeClr val="bg1"/>
                </a:solidFill>
              </a:rPr>
              <a:t>All containers are co-located on the same host</a:t>
            </a:r>
          </a:p>
          <a:p>
            <a:endParaRPr lang="en-US" sz="1400" dirty="0">
              <a:solidFill>
                <a:schemeClr val="bg1"/>
              </a:solidFill>
            </a:endParaRPr>
          </a:p>
          <a:p>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052AE1F1-D755-40C8-AFC7-D6374198D761}"/>
              </a:ext>
            </a:extLst>
          </p:cNvPr>
          <p:cNvGrpSpPr/>
          <p:nvPr/>
        </p:nvGrpSpPr>
        <p:grpSpPr>
          <a:xfrm>
            <a:off x="2423326" y="1723333"/>
            <a:ext cx="4297348" cy="1696835"/>
            <a:chOff x="2320034" y="3120135"/>
            <a:chExt cx="2014732" cy="795530"/>
          </a:xfrm>
        </p:grpSpPr>
        <p:pic>
          <p:nvPicPr>
            <p:cNvPr id="1036" name="Picture 1035">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1" name="Picture 50">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 name="Title 1"/>
          <p:cNvSpPr>
            <a:spLocks noGrp="1"/>
          </p:cNvSpPr>
          <p:nvPr>
            <p:ph type="title"/>
          </p:nvPr>
        </p:nvSpPr>
        <p:spPr/>
        <p:txBody>
          <a:bodyPr/>
          <a:lstStyle/>
          <a:p>
            <a:r>
              <a:rPr lang="en-US" dirty="0"/>
              <a:t>AMAZON FARGATE!</a:t>
            </a:r>
          </a:p>
        </p:txBody>
      </p:sp>
    </p:spTree>
    <p:extLst>
      <p:ext uri="{BB962C8B-B14F-4D97-AF65-F5344CB8AC3E}">
        <p14:creationId xmlns:p14="http://schemas.microsoft.com/office/powerpoint/2010/main" val="181862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60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6" presetClass="emph" presetSubtype="0" accel="100000" autoRev="1" fill="hold" nodeType="withEffect">
                                  <p:stCondLst>
                                    <p:cond delay="0"/>
                                  </p:stCondLst>
                                  <p:childTnLst>
                                    <p:animScale>
                                      <p:cBhvr>
                                        <p:cTn id="9" dur="500" fill="hold"/>
                                        <p:tgtEl>
                                          <p:spTgt spid="103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CHANGING 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41715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51" name="Group 50">
            <a:extLst>
              <a:ext uri="{FF2B5EF4-FFF2-40B4-BE49-F238E27FC236}">
                <a16:creationId xmlns:a16="http://schemas.microsoft.com/office/drawing/2014/main" id="{052AE1F1-D755-40C8-AFC7-D6374198D761}"/>
              </a:ext>
            </a:extLst>
          </p:cNvPr>
          <p:cNvGrpSpPr/>
          <p:nvPr/>
        </p:nvGrpSpPr>
        <p:grpSpPr>
          <a:xfrm>
            <a:off x="599564" y="3518236"/>
            <a:ext cx="1668974" cy="659005"/>
            <a:chOff x="2320034" y="3120135"/>
            <a:chExt cx="2014732" cy="795530"/>
          </a:xfrm>
        </p:grpSpPr>
        <p:pic>
          <p:nvPicPr>
            <p:cNvPr id="52" name="Picture 51">
              <a:extLst>
                <a:ext uri="{FF2B5EF4-FFF2-40B4-BE49-F238E27FC236}">
                  <a16:creationId xmlns:a16="http://schemas.microsoft.com/office/drawing/2014/main" id="{464A0FB0-B774-4586-88D7-6D0F45C65AAA}"/>
                </a:ext>
              </a:extLst>
            </p:cNvPr>
            <p:cNvPicPr>
              <a:picLocks noChangeAspect="1"/>
            </p:cNvPicPr>
            <p:nvPr/>
          </p:nvPicPr>
          <p:blipFill rotWithShape="1">
            <a:blip r:embed="rId3"/>
            <a:srcRect r="60716"/>
            <a:stretch/>
          </p:blipFill>
          <p:spPr>
            <a:xfrm>
              <a:off x="2320034" y="3120135"/>
              <a:ext cx="791466" cy="795530"/>
            </a:xfrm>
            <a:prstGeom prst="rect">
              <a:avLst/>
            </a:prstGeom>
          </p:spPr>
        </p:pic>
        <p:pic>
          <p:nvPicPr>
            <p:cNvPr id="53" name="Picture 52">
              <a:extLst>
                <a:ext uri="{FF2B5EF4-FFF2-40B4-BE49-F238E27FC236}">
                  <a16:creationId xmlns:a16="http://schemas.microsoft.com/office/drawing/2014/main" id="{C78FE7B0-D42F-472F-AA17-A09D8C06037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54" name="Cross 53"/>
          <p:cNvSpPr/>
          <p:nvPr/>
        </p:nvSpPr>
        <p:spPr>
          <a:xfrm>
            <a:off x="1100520" y="2714139"/>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5" name="Group 54">
            <a:extLst>
              <a:ext uri="{FF2B5EF4-FFF2-40B4-BE49-F238E27FC236}">
                <a16:creationId xmlns:a16="http://schemas.microsoft.com/office/drawing/2014/main" id="{1462C8EF-6DE5-4D44-95E6-517D80B0F36E}"/>
              </a:ext>
            </a:extLst>
          </p:cNvPr>
          <p:cNvGrpSpPr/>
          <p:nvPr/>
        </p:nvGrpSpPr>
        <p:grpSpPr>
          <a:xfrm>
            <a:off x="2784984" y="1283922"/>
            <a:ext cx="2601462" cy="3143454"/>
            <a:chOff x="2579380" y="1283922"/>
            <a:chExt cx="2601462" cy="3143454"/>
          </a:xfrm>
        </p:grpSpPr>
        <p:sp>
          <p:nvSpPr>
            <p:cNvPr id="56" name="Rectangle 55">
              <a:extLst>
                <a:ext uri="{FF2B5EF4-FFF2-40B4-BE49-F238E27FC236}">
                  <a16:creationId xmlns:a16="http://schemas.microsoft.com/office/drawing/2014/main" id="{5A192F30-562C-48E7-981A-4987233FFE36}"/>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57" name="Group 56">
              <a:extLst>
                <a:ext uri="{FF2B5EF4-FFF2-40B4-BE49-F238E27FC236}">
                  <a16:creationId xmlns:a16="http://schemas.microsoft.com/office/drawing/2014/main" id="{5EA8C5FD-6175-41DC-9C7F-75E983C561A8}"/>
                </a:ext>
              </a:extLst>
            </p:cNvPr>
            <p:cNvGrpSpPr/>
            <p:nvPr/>
          </p:nvGrpSpPr>
          <p:grpSpPr>
            <a:xfrm>
              <a:off x="2634870" y="1323323"/>
              <a:ext cx="313962" cy="243312"/>
              <a:chOff x="5436484" y="816509"/>
              <a:chExt cx="912921" cy="707491"/>
            </a:xfrm>
          </p:grpSpPr>
          <p:sp>
            <p:nvSpPr>
              <p:cNvPr id="75" name="Oval 74">
                <a:extLst>
                  <a:ext uri="{FF2B5EF4-FFF2-40B4-BE49-F238E27FC236}">
                    <a16:creationId xmlns:a16="http://schemas.microsoft.com/office/drawing/2014/main" id="{20077D13-24B2-4379-9783-103E1A967F44}"/>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6" name="Oval 75">
                <a:extLst>
                  <a:ext uri="{FF2B5EF4-FFF2-40B4-BE49-F238E27FC236}">
                    <a16:creationId xmlns:a16="http://schemas.microsoft.com/office/drawing/2014/main" id="{D581AB21-6045-4BF7-9C07-332442676E6E}"/>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77" name="Group 76">
                <a:extLst>
                  <a:ext uri="{FF2B5EF4-FFF2-40B4-BE49-F238E27FC236}">
                    <a16:creationId xmlns:a16="http://schemas.microsoft.com/office/drawing/2014/main" id="{82BD18FD-C607-4008-A0A0-D9555C740A3D}"/>
                  </a:ext>
                </a:extLst>
              </p:cNvPr>
              <p:cNvGrpSpPr/>
              <p:nvPr/>
            </p:nvGrpSpPr>
            <p:grpSpPr>
              <a:xfrm>
                <a:off x="6117455" y="816509"/>
                <a:ext cx="231950" cy="707491"/>
                <a:chOff x="6117455" y="816509"/>
                <a:chExt cx="231950" cy="707491"/>
              </a:xfrm>
            </p:grpSpPr>
            <p:sp>
              <p:nvSpPr>
                <p:cNvPr id="81" name="Oval 80">
                  <a:extLst>
                    <a:ext uri="{FF2B5EF4-FFF2-40B4-BE49-F238E27FC236}">
                      <a16:creationId xmlns:a16="http://schemas.microsoft.com/office/drawing/2014/main" id="{08D82C13-9859-4302-8F5A-6B308D0D02D9}"/>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Oval 81">
                  <a:extLst>
                    <a:ext uri="{FF2B5EF4-FFF2-40B4-BE49-F238E27FC236}">
                      <a16:creationId xmlns:a16="http://schemas.microsoft.com/office/drawing/2014/main" id="{83C4A677-F97C-49E5-8855-B089C1E3E702}"/>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78" name="Straight Connector 77">
                <a:extLst>
                  <a:ext uri="{FF2B5EF4-FFF2-40B4-BE49-F238E27FC236}">
                    <a16:creationId xmlns:a16="http://schemas.microsoft.com/office/drawing/2014/main" id="{398E7C7F-A0B5-49EF-8C52-EC57FB37C9C0}"/>
                  </a:ext>
                </a:extLst>
              </p:cNvPr>
              <p:cNvCxnSpPr>
                <a:cxnSpLocks/>
                <a:stCxn id="76"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79" name="Straight Connector 78">
                <a:extLst>
                  <a:ext uri="{FF2B5EF4-FFF2-40B4-BE49-F238E27FC236}">
                    <a16:creationId xmlns:a16="http://schemas.microsoft.com/office/drawing/2014/main" id="{C823C1F4-22FF-4BAA-AB13-3E9004249A0C}"/>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80" name="Straight Connector 79">
                <a:extLst>
                  <a:ext uri="{FF2B5EF4-FFF2-40B4-BE49-F238E27FC236}">
                    <a16:creationId xmlns:a16="http://schemas.microsoft.com/office/drawing/2014/main" id="{C43D938C-2A5F-4483-BDFB-11FBFC0A8BA3}"/>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58" name="Group 57">
              <a:extLst>
                <a:ext uri="{FF2B5EF4-FFF2-40B4-BE49-F238E27FC236}">
                  <a16:creationId xmlns:a16="http://schemas.microsoft.com/office/drawing/2014/main" id="{FDF541CC-79F2-467A-8B84-39F1CF86ED10}"/>
                </a:ext>
              </a:extLst>
            </p:cNvPr>
            <p:cNvGrpSpPr/>
            <p:nvPr/>
          </p:nvGrpSpPr>
          <p:grpSpPr>
            <a:xfrm>
              <a:off x="2644658" y="3185884"/>
              <a:ext cx="350789" cy="381116"/>
              <a:chOff x="6927135" y="2474114"/>
              <a:chExt cx="1044863" cy="1135198"/>
            </a:xfrm>
          </p:grpSpPr>
          <p:grpSp>
            <p:nvGrpSpPr>
              <p:cNvPr id="64" name="Group 63">
                <a:extLst>
                  <a:ext uri="{FF2B5EF4-FFF2-40B4-BE49-F238E27FC236}">
                    <a16:creationId xmlns:a16="http://schemas.microsoft.com/office/drawing/2014/main" id="{6785C539-29C3-48E6-830D-733658F17A78}"/>
                  </a:ext>
                </a:extLst>
              </p:cNvPr>
              <p:cNvGrpSpPr/>
              <p:nvPr/>
            </p:nvGrpSpPr>
            <p:grpSpPr>
              <a:xfrm>
                <a:off x="7136002" y="2864895"/>
                <a:ext cx="627161" cy="353618"/>
                <a:chOff x="7149606" y="2947129"/>
                <a:chExt cx="627161" cy="353618"/>
              </a:xfrm>
            </p:grpSpPr>
            <p:grpSp>
              <p:nvGrpSpPr>
                <p:cNvPr id="68" name="Group 67">
                  <a:extLst>
                    <a:ext uri="{FF2B5EF4-FFF2-40B4-BE49-F238E27FC236}">
                      <a16:creationId xmlns:a16="http://schemas.microsoft.com/office/drawing/2014/main" id="{CE18B451-C885-492B-97AA-C837D0A36024}"/>
                    </a:ext>
                  </a:extLst>
                </p:cNvPr>
                <p:cNvGrpSpPr/>
                <p:nvPr/>
              </p:nvGrpSpPr>
              <p:grpSpPr>
                <a:xfrm>
                  <a:off x="7149606" y="2947129"/>
                  <a:ext cx="627161" cy="353618"/>
                  <a:chOff x="6838580" y="3479260"/>
                  <a:chExt cx="1237564" cy="697797"/>
                </a:xfrm>
              </p:grpSpPr>
              <p:sp>
                <p:nvSpPr>
                  <p:cNvPr id="73" name="Freeform 6">
                    <a:extLst>
                      <a:ext uri="{FF2B5EF4-FFF2-40B4-BE49-F238E27FC236}">
                        <a16:creationId xmlns:a16="http://schemas.microsoft.com/office/drawing/2014/main" id="{298AB124-F2E3-4CD2-9266-8053EAEF2308}"/>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4" name="Freeform 6">
                    <a:extLst>
                      <a:ext uri="{FF2B5EF4-FFF2-40B4-BE49-F238E27FC236}">
                        <a16:creationId xmlns:a16="http://schemas.microsoft.com/office/drawing/2014/main" id="{3F257FD7-731C-4500-9E64-26422BE62D32}"/>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69" name="Group 68">
                  <a:extLst>
                    <a:ext uri="{FF2B5EF4-FFF2-40B4-BE49-F238E27FC236}">
                      <a16:creationId xmlns:a16="http://schemas.microsoft.com/office/drawing/2014/main" id="{F3439E30-49F0-4F9E-B09E-2614E5AD49F0}"/>
                    </a:ext>
                  </a:extLst>
                </p:cNvPr>
                <p:cNvGrpSpPr/>
                <p:nvPr/>
              </p:nvGrpSpPr>
              <p:grpSpPr>
                <a:xfrm>
                  <a:off x="7301167" y="3095673"/>
                  <a:ext cx="324022" cy="69232"/>
                  <a:chOff x="7295441" y="3095673"/>
                  <a:chExt cx="324022" cy="69232"/>
                </a:xfrm>
              </p:grpSpPr>
              <p:sp>
                <p:nvSpPr>
                  <p:cNvPr id="70" name="Oval 69">
                    <a:extLst>
                      <a:ext uri="{FF2B5EF4-FFF2-40B4-BE49-F238E27FC236}">
                        <a16:creationId xmlns:a16="http://schemas.microsoft.com/office/drawing/2014/main" id="{4C18929E-44FE-48E2-98DB-3EF5EA83D129}"/>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1" name="Oval 70">
                    <a:extLst>
                      <a:ext uri="{FF2B5EF4-FFF2-40B4-BE49-F238E27FC236}">
                        <a16:creationId xmlns:a16="http://schemas.microsoft.com/office/drawing/2014/main" id="{8C65DE42-810E-4322-8A27-81CA358D5EF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Oval 71">
                    <a:extLst>
                      <a:ext uri="{FF2B5EF4-FFF2-40B4-BE49-F238E27FC236}">
                        <a16:creationId xmlns:a16="http://schemas.microsoft.com/office/drawing/2014/main" id="{49C4771C-CAEE-40AB-960E-67365A81E626}"/>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5" name="Group 64">
                <a:extLst>
                  <a:ext uri="{FF2B5EF4-FFF2-40B4-BE49-F238E27FC236}">
                    <a16:creationId xmlns:a16="http://schemas.microsoft.com/office/drawing/2014/main" id="{DBCCE2F3-3963-4E7C-81D2-9541C2B50BDF}"/>
                  </a:ext>
                </a:extLst>
              </p:cNvPr>
              <p:cNvGrpSpPr/>
              <p:nvPr/>
            </p:nvGrpSpPr>
            <p:grpSpPr>
              <a:xfrm>
                <a:off x="6927135" y="2474114"/>
                <a:ext cx="1044863" cy="1135198"/>
                <a:chOff x="6927135" y="2474114"/>
                <a:chExt cx="1044863" cy="1135198"/>
              </a:xfrm>
            </p:grpSpPr>
            <p:sp>
              <p:nvSpPr>
                <p:cNvPr id="66" name="Arc 65">
                  <a:extLst>
                    <a:ext uri="{FF2B5EF4-FFF2-40B4-BE49-F238E27FC236}">
                      <a16:creationId xmlns:a16="http://schemas.microsoft.com/office/drawing/2014/main" id="{3E91917F-C417-4E78-BFEE-3EF9CEB67C82}"/>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Arc 66">
                  <a:extLst>
                    <a:ext uri="{FF2B5EF4-FFF2-40B4-BE49-F238E27FC236}">
                      <a16:creationId xmlns:a16="http://schemas.microsoft.com/office/drawing/2014/main" id="{D6EF3ED0-BAB3-458A-A3BC-6A98BC87561E}"/>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59" name="Freeform 25">
              <a:extLst>
                <a:ext uri="{FF2B5EF4-FFF2-40B4-BE49-F238E27FC236}">
                  <a16:creationId xmlns:a16="http://schemas.microsoft.com/office/drawing/2014/main" id="{4FEE5835-CF57-4335-B3D8-BDBE6F145B10}"/>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0" name="Group 59">
              <a:extLst>
                <a:ext uri="{FF2B5EF4-FFF2-40B4-BE49-F238E27FC236}">
                  <a16:creationId xmlns:a16="http://schemas.microsoft.com/office/drawing/2014/main" id="{4FC69594-C958-452C-A877-85695D52F69B}"/>
                </a:ext>
              </a:extLst>
            </p:cNvPr>
            <p:cNvGrpSpPr/>
            <p:nvPr/>
          </p:nvGrpSpPr>
          <p:grpSpPr>
            <a:xfrm>
              <a:off x="2579380" y="4010087"/>
              <a:ext cx="504589" cy="417289"/>
              <a:chOff x="1846399" y="468113"/>
              <a:chExt cx="504589" cy="417289"/>
            </a:xfrm>
          </p:grpSpPr>
          <p:sp>
            <p:nvSpPr>
              <p:cNvPr id="61" name="Shape 2509">
                <a:extLst>
                  <a:ext uri="{FF2B5EF4-FFF2-40B4-BE49-F238E27FC236}">
                    <a16:creationId xmlns:a16="http://schemas.microsoft.com/office/drawing/2014/main" id="{8AB41510-4A58-443A-92B4-BF17B8B1D91A}"/>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2" name="Shape 2510">
                <a:extLst>
                  <a:ext uri="{FF2B5EF4-FFF2-40B4-BE49-F238E27FC236}">
                    <a16:creationId xmlns:a16="http://schemas.microsoft.com/office/drawing/2014/main" id="{56D92443-A538-4194-8139-03059268CB2B}"/>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63" name="Shape 2511">
                <a:extLst>
                  <a:ext uri="{FF2B5EF4-FFF2-40B4-BE49-F238E27FC236}">
                    <a16:creationId xmlns:a16="http://schemas.microsoft.com/office/drawing/2014/main" id="{575CAA20-5B53-4F4F-9BA9-8AF9D6BE4E97}"/>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83" name="Picture 82">
            <a:extLst>
              <a:ext uri="{FF2B5EF4-FFF2-40B4-BE49-F238E27FC236}">
                <a16:creationId xmlns:a16="http://schemas.microsoft.com/office/drawing/2014/main" id="{B0BD0EE4-C9F5-465C-84B6-615DC16C510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85575" y="1323323"/>
            <a:ext cx="1096953" cy="1233462"/>
          </a:xfrm>
          <a:prstGeom prst="rect">
            <a:avLst/>
          </a:prstGeom>
        </p:spPr>
      </p:pic>
      <p:grpSp>
        <p:nvGrpSpPr>
          <p:cNvPr id="84" name="Group 83">
            <a:extLst>
              <a:ext uri="{FF2B5EF4-FFF2-40B4-BE49-F238E27FC236}">
                <a16:creationId xmlns:a16="http://schemas.microsoft.com/office/drawing/2014/main" id="{E5CE725C-CC32-4898-AF9E-F47E9E712AD6}"/>
              </a:ext>
            </a:extLst>
          </p:cNvPr>
          <p:cNvGrpSpPr/>
          <p:nvPr/>
        </p:nvGrpSpPr>
        <p:grpSpPr>
          <a:xfrm>
            <a:off x="5827583" y="1283922"/>
            <a:ext cx="3179121" cy="3211135"/>
            <a:chOff x="5621979" y="1283922"/>
            <a:chExt cx="3179121" cy="3211135"/>
          </a:xfrm>
        </p:grpSpPr>
        <p:grpSp>
          <p:nvGrpSpPr>
            <p:cNvPr id="85" name="Group 84">
              <a:extLst>
                <a:ext uri="{FF2B5EF4-FFF2-40B4-BE49-F238E27FC236}">
                  <a16:creationId xmlns:a16="http://schemas.microsoft.com/office/drawing/2014/main" id="{C5C6236B-A397-4AD5-B158-3C6F154C0502}"/>
                </a:ext>
              </a:extLst>
            </p:cNvPr>
            <p:cNvGrpSpPr/>
            <p:nvPr/>
          </p:nvGrpSpPr>
          <p:grpSpPr>
            <a:xfrm>
              <a:off x="5663127" y="1286270"/>
              <a:ext cx="301752" cy="301753"/>
              <a:chOff x="6470650" y="1370796"/>
              <a:chExt cx="409575" cy="409578"/>
            </a:xfrm>
          </p:grpSpPr>
          <p:sp>
            <p:nvSpPr>
              <p:cNvPr id="101" name="Oval 80">
                <a:extLst>
                  <a:ext uri="{FF2B5EF4-FFF2-40B4-BE49-F238E27FC236}">
                    <a16:creationId xmlns:a16="http://schemas.microsoft.com/office/drawing/2014/main" id="{A2CF5917-39A3-4144-B092-1CFA9C4598A2}"/>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 name="Oval 81">
                <a:extLst>
                  <a:ext uri="{FF2B5EF4-FFF2-40B4-BE49-F238E27FC236}">
                    <a16:creationId xmlns:a16="http://schemas.microsoft.com/office/drawing/2014/main" id="{189E8677-0860-4B35-9FBF-8124259757C1}"/>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Line 82">
                <a:extLst>
                  <a:ext uri="{FF2B5EF4-FFF2-40B4-BE49-F238E27FC236}">
                    <a16:creationId xmlns:a16="http://schemas.microsoft.com/office/drawing/2014/main" id="{3E8A11ED-8687-4150-8CA6-00EA4AE857E4}"/>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4" name="Freeform 83">
                <a:extLst>
                  <a:ext uri="{FF2B5EF4-FFF2-40B4-BE49-F238E27FC236}">
                    <a16:creationId xmlns:a16="http://schemas.microsoft.com/office/drawing/2014/main" id="{4B826360-4B83-41FE-9B9C-CAFE6C9DCBCF}"/>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5" name="Freeform 84">
                <a:extLst>
                  <a:ext uri="{FF2B5EF4-FFF2-40B4-BE49-F238E27FC236}">
                    <a16:creationId xmlns:a16="http://schemas.microsoft.com/office/drawing/2014/main" id="{B4F2A0C2-701C-4696-983E-C05B46704FF6}"/>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86" name="Rectangle 85">
              <a:extLst>
                <a:ext uri="{FF2B5EF4-FFF2-40B4-BE49-F238E27FC236}">
                  <a16:creationId xmlns:a16="http://schemas.microsoft.com/office/drawing/2014/main" id="{898EFE12-8B67-4E7C-AAC4-92BF828236D2}"/>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 (in 2018)</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87" name="Group 86">
              <a:extLst>
                <a:ext uri="{FF2B5EF4-FFF2-40B4-BE49-F238E27FC236}">
                  <a16:creationId xmlns:a16="http://schemas.microsoft.com/office/drawing/2014/main" id="{FA507B79-CF9F-4840-A2AA-42E6E50FF6AC}"/>
                </a:ext>
              </a:extLst>
            </p:cNvPr>
            <p:cNvGrpSpPr>
              <a:grpSpLocks noChangeAspect="1"/>
            </p:cNvGrpSpPr>
            <p:nvPr/>
          </p:nvGrpSpPr>
          <p:grpSpPr>
            <a:xfrm>
              <a:off x="5621979" y="2807417"/>
              <a:ext cx="384048" cy="382491"/>
              <a:chOff x="3259856" y="2094974"/>
              <a:chExt cx="565112" cy="562821"/>
            </a:xfrm>
          </p:grpSpPr>
          <p:cxnSp>
            <p:nvCxnSpPr>
              <p:cNvPr id="97" name="Straight Arrow Connector 96">
                <a:extLst>
                  <a:ext uri="{FF2B5EF4-FFF2-40B4-BE49-F238E27FC236}">
                    <a16:creationId xmlns:a16="http://schemas.microsoft.com/office/drawing/2014/main" id="{8C37B951-B995-4329-9742-62107241D19F}"/>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7053CD52-700D-46A2-8268-DC379722C3B2}"/>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4CA61F59-7DBF-49C6-8A9F-151FA1B36CC8}"/>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801D7F71-105B-4AF0-8EDF-8F82D3208BEB}"/>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6EBCA8A8-336C-404B-9E2F-07E432F31DC9}"/>
                </a:ext>
              </a:extLst>
            </p:cNvPr>
            <p:cNvGrpSpPr/>
            <p:nvPr/>
          </p:nvGrpSpPr>
          <p:grpSpPr>
            <a:xfrm>
              <a:off x="5641688" y="4083931"/>
              <a:ext cx="344630" cy="343445"/>
              <a:chOff x="5231130" y="627076"/>
              <a:chExt cx="1117936" cy="1114093"/>
            </a:xfrm>
          </p:grpSpPr>
          <p:sp>
            <p:nvSpPr>
              <p:cNvPr id="93" name="Freeform: Shape 92">
                <a:extLst>
                  <a:ext uri="{FF2B5EF4-FFF2-40B4-BE49-F238E27FC236}">
                    <a16:creationId xmlns:a16="http://schemas.microsoft.com/office/drawing/2014/main" id="{1AC92655-2D13-47E7-A528-5FC01232F5E0}"/>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4" name="Group 93">
                <a:extLst>
                  <a:ext uri="{FF2B5EF4-FFF2-40B4-BE49-F238E27FC236}">
                    <a16:creationId xmlns:a16="http://schemas.microsoft.com/office/drawing/2014/main" id="{C2527273-C014-4D7C-985D-F7F9B057E117}"/>
                  </a:ext>
                </a:extLst>
              </p:cNvPr>
              <p:cNvGrpSpPr/>
              <p:nvPr/>
            </p:nvGrpSpPr>
            <p:grpSpPr>
              <a:xfrm>
                <a:off x="5231130" y="627076"/>
                <a:ext cx="694481" cy="662278"/>
                <a:chOff x="5380927" y="634534"/>
                <a:chExt cx="582784" cy="555760"/>
              </a:xfrm>
            </p:grpSpPr>
            <p:sp>
              <p:nvSpPr>
                <p:cNvPr id="95" name="Freeform: Shape 94">
                  <a:extLst>
                    <a:ext uri="{FF2B5EF4-FFF2-40B4-BE49-F238E27FC236}">
                      <a16:creationId xmlns:a16="http://schemas.microsoft.com/office/drawing/2014/main" id="{CC169F32-1993-4459-8F6D-5CF7906D65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Freeform: Shape 95">
                  <a:extLst>
                    <a:ext uri="{FF2B5EF4-FFF2-40B4-BE49-F238E27FC236}">
                      <a16:creationId xmlns:a16="http://schemas.microsoft.com/office/drawing/2014/main" id="{6C9E54CB-2CB3-4B5D-893B-142A4789B032}"/>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89" name="Freeform 5">
              <a:extLst>
                <a:ext uri="{FF2B5EF4-FFF2-40B4-BE49-F238E27FC236}">
                  <a16:creationId xmlns:a16="http://schemas.microsoft.com/office/drawing/2014/main" id="{257DB6AA-4F8C-45E8-9815-813EAAC0D8E0}"/>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4">
              <a:extLst>
                <a:ext uri="{FF2B5EF4-FFF2-40B4-BE49-F238E27FC236}">
                  <a16:creationId xmlns:a16="http://schemas.microsoft.com/office/drawing/2014/main" id="{0214C775-5C14-44B2-A267-1331AEF5393D}"/>
                </a:ext>
              </a:extLst>
            </p:cNvPr>
            <p:cNvGrpSpPr>
              <a:grpSpLocks noChangeAspect="1"/>
            </p:cNvGrpSpPr>
            <p:nvPr/>
          </p:nvGrpSpPr>
          <p:grpSpPr bwMode="auto">
            <a:xfrm>
              <a:off x="5648181" y="2026059"/>
              <a:ext cx="331645" cy="384048"/>
              <a:chOff x="3622" y="1209"/>
              <a:chExt cx="462" cy="535"/>
            </a:xfrm>
          </p:grpSpPr>
          <p:sp>
            <p:nvSpPr>
              <p:cNvPr id="91" name="Freeform 5">
                <a:extLst>
                  <a:ext uri="{FF2B5EF4-FFF2-40B4-BE49-F238E27FC236}">
                    <a16:creationId xmlns:a16="http://schemas.microsoft.com/office/drawing/2014/main" id="{234BA493-9B4E-494B-8A75-5FB064D902C0}"/>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6">
                <a:extLst>
                  <a:ext uri="{FF2B5EF4-FFF2-40B4-BE49-F238E27FC236}">
                    <a16:creationId xmlns:a16="http://schemas.microsoft.com/office/drawing/2014/main" id="{51242D34-4384-4C9B-ACB6-240294DD7D41}"/>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74504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55"/>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84"/>
                                        </p:tgtEl>
                                        <p:attrNameLst>
                                          <p:attrName>ppt_x</p:attrName>
                                          <p:attrName>ppt_y</p:attrName>
                                        </p:attrNameLst>
                                      </p:cBhvr>
                                      <p:rCtr x="2413" y="0"/>
                                    </p:animMotion>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anim calcmode="lin" valueType="num">
                                      <p:cBhvr>
                                        <p:cTn id="19" dur="500" fill="hold"/>
                                        <p:tgtEl>
                                          <p:spTgt spid="54"/>
                                        </p:tgtEl>
                                        <p:attrNameLst>
                                          <p:attrName>ppt_w</p:attrName>
                                        </p:attrNameLst>
                                      </p:cBhvr>
                                      <p:tavLst>
                                        <p:tav tm="0">
                                          <p:val>
                                            <p:fltVal val="0"/>
                                          </p:val>
                                        </p:tav>
                                        <p:tav tm="100000">
                                          <p:val>
                                            <p:strVal val="#ppt_w"/>
                                          </p:val>
                                        </p:tav>
                                      </p:tavLst>
                                    </p:anim>
                                    <p:anim calcmode="lin" valueType="num">
                                      <p:cBhvr>
                                        <p:cTn id="20" dur="500" fill="hold"/>
                                        <p:tgtEl>
                                          <p:spTgt spid="54"/>
                                        </p:tgtEl>
                                        <p:attrNameLst>
                                          <p:attrName>ppt_h</p:attrName>
                                        </p:attrNameLst>
                                      </p:cBhvr>
                                      <p:tavLst>
                                        <p:tav tm="0">
                                          <p:val>
                                            <p:fltVal val="0"/>
                                          </p:val>
                                        </p:tav>
                                        <p:tav tm="100000">
                                          <p:val>
                                            <p:strVal val="#ppt_h"/>
                                          </p:val>
                                        </p:tav>
                                      </p:tavLst>
                                    </p:anim>
                                    <p:animEffect transition="in" filter="fade">
                                      <p:cBhvr>
                                        <p:cTn id="21" dur="500"/>
                                        <p:tgtEl>
                                          <p:spTgt spid="54"/>
                                        </p:tgtEl>
                                      </p:cBhvr>
                                    </p:animEffect>
                                  </p:childTnLst>
                                </p:cTn>
                              </p:par>
                              <p:par>
                                <p:cTn id="22" presetID="10" presetClass="entr" presetSubtype="0" fill="hold" nodeType="withEffect">
                                  <p:stCondLst>
                                    <p:cond delay="5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6" presetClass="emph" presetSubtype="0" accel="100000" autoRev="1" fill="hold" nodeType="withEffect">
                                  <p:stCondLst>
                                    <p:cond delay="0"/>
                                  </p:stCondLst>
                                  <p:childTnLst>
                                    <p:animScale>
                                      <p:cBhvr>
                                        <p:cTn id="26" dur="500" fill="hold"/>
                                        <p:tgtEl>
                                          <p:spTgt spid="51"/>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br>
              <a:rPr lang="en-US" dirty="0"/>
            </a:br>
            <a:endParaRPr lang="en-US" dirty="0"/>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729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br>
              <a:rPr lang="en-US" dirty="0"/>
            </a:br>
            <a:endParaRPr lang="en-US" dirty="0"/>
          </a:p>
        </p:txBody>
      </p:sp>
    </p:spTree>
    <p:extLst>
      <p:ext uri="{BB962C8B-B14F-4D97-AF65-F5344CB8AC3E}">
        <p14:creationId xmlns:p14="http://schemas.microsoft.com/office/powerpoint/2010/main" val="301892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69643" y="1004294"/>
            <a:ext cx="6804715" cy="1863327"/>
            <a:chOff x="956534" y="1182029"/>
            <a:chExt cx="6804715"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271" name="Picture 270">
              <a:extLst>
                <a:ext uri="{FF2B5EF4-FFF2-40B4-BE49-F238E27FC236}">
                  <a16:creationId xmlns:a16="http://schemas.microsoft.com/office/drawing/2014/main" id="{8B381C1D-2B81-4EF2-8651-E3F771D62BD9}"/>
                </a:ext>
              </a:extLst>
            </p:cNvPr>
            <p:cNvPicPr>
              <a:picLocks noChangeAspect="1"/>
            </p:cNvPicPr>
            <p:nvPr/>
          </p:nvPicPr>
          <p:blipFill>
            <a:blip r:embed="rId3"/>
            <a:stretch>
              <a:fillRect/>
            </a:stretch>
          </p:blipFill>
          <p:spPr>
            <a:xfrm>
              <a:off x="1132959" y="1496171"/>
              <a:ext cx="705904" cy="795604"/>
            </a:xfrm>
            <a:prstGeom prst="rect">
              <a:avLst/>
            </a:prstGeom>
          </p:spPr>
        </p:pic>
        <p:sp>
          <p:nvSpPr>
            <p:cNvPr id="272" name="Rectangle 271">
              <a:extLst>
                <a:ext uri="{FF2B5EF4-FFF2-40B4-BE49-F238E27FC236}">
                  <a16:creationId xmlns:a16="http://schemas.microsoft.com/office/drawing/2014/main" id="{CB325935-1F45-4A99-A4DB-DDE6D1530C7C}"/>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2960"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25735"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58892" y="2522655"/>
              <a:ext cx="2819816"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 WITH ECS</a:t>
            </a:r>
            <a:br>
              <a:rPr lang="en-US" dirty="0"/>
            </a:br>
            <a:endParaRPr lang="en-US" dirty="0"/>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11805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FARGATE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94141"/>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latin typeface="Amazon Ember" panose="020B0603020204020204" pitchFamily="34" charset="0"/>
                <a:ea typeface="Amazon Ember" panose="020B0603020204020204" pitchFamily="34" charset="0"/>
                <a:cs typeface="Amazon Ember" panose="020B0603020204020204" pitchFamily="34" charset="0"/>
              </a:rPr>
              <a:t>Subnet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2" name="Title 1">
            <a:extLst>
              <a:ext uri="{FF2B5EF4-FFF2-40B4-BE49-F238E27FC236}">
                <a16:creationId xmlns:a16="http://schemas.microsoft.com/office/drawing/2014/main" id="{EF4C0D69-B935-504E-B482-C6AA358F4B1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4FC9D-E311-E341-9AC5-D665A864C83E}"/>
              </a:ext>
            </a:extLst>
          </p:cNvPr>
          <p:cNvSpPr>
            <a:spLocks noGrp="1"/>
          </p:cNvSpPr>
          <p:nvPr>
            <p:ph type="title"/>
          </p:nvPr>
        </p:nvSpPr>
        <p:spPr/>
        <p:txBody>
          <a:bodyPr/>
          <a:lstStyle/>
          <a:p>
            <a:r>
              <a:rPr lang="en-US" dirty="0"/>
              <a:t>Show Code</a:t>
            </a:r>
          </a:p>
        </p:txBody>
      </p:sp>
    </p:spTree>
    <p:extLst>
      <p:ext uri="{BB962C8B-B14F-4D97-AF65-F5344CB8AC3E}">
        <p14:creationId xmlns:p14="http://schemas.microsoft.com/office/powerpoint/2010/main" val="150000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CodeStar</a:t>
            </a:r>
            <a:r>
              <a:rPr lang="en-US" sz="3200" dirty="0"/>
              <a:t>, </a:t>
            </a:r>
            <a:br>
              <a:rPr lang="en-US" sz="3200" dirty="0"/>
            </a:br>
            <a:r>
              <a:rPr lang="en-US" sz="3200" dirty="0"/>
              <a:t>AWS </a:t>
            </a:r>
            <a:r>
              <a:rPr lang="en-US" sz="3200" dirty="0" err="1"/>
              <a:t>CodeBuild</a:t>
            </a:r>
            <a:r>
              <a:rPr lang="en-US" sz="3200" dirty="0"/>
              <a:t> &amp;</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400338" y="236671"/>
            <a:ext cx="3517751" cy="4906829"/>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4FC9D-E311-E341-9AC5-D665A864C83E}"/>
              </a:ext>
            </a:extLst>
          </p:cNvPr>
          <p:cNvSpPr>
            <a:spLocks noGrp="1"/>
          </p:cNvSpPr>
          <p:nvPr>
            <p:ph type="title"/>
          </p:nvPr>
        </p:nvSpPr>
        <p:spPr>
          <a:xfrm>
            <a:off x="411647" y="1674428"/>
            <a:ext cx="7155013" cy="1250668"/>
          </a:xfrm>
        </p:spPr>
        <p:txBody>
          <a:bodyPr/>
          <a:lstStyle/>
          <a:p>
            <a:r>
              <a:rPr lang="en-US" dirty="0"/>
              <a:t>ECS/</a:t>
            </a:r>
            <a:r>
              <a:rPr lang="en-US" dirty="0" err="1"/>
              <a:t>Fargate</a:t>
            </a:r>
            <a:r>
              <a:rPr lang="en-US" dirty="0"/>
              <a:t> + </a:t>
            </a:r>
            <a:r>
              <a:rPr lang="en-US" dirty="0" err="1"/>
              <a:t>CodePipeline</a:t>
            </a:r>
            <a:r>
              <a:rPr lang="en-US" dirty="0"/>
              <a:t> Demo</a:t>
            </a:r>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AWS X-Ray</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823386" y="784861"/>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2C842C-609C-4048-B93E-050E147E44D7}"/>
              </a:ext>
            </a:extLst>
          </p:cNvPr>
          <p:cNvSpPr>
            <a:spLocks noGrp="1"/>
          </p:cNvSpPr>
          <p:nvPr>
            <p:ph type="title" idx="4294967295"/>
          </p:nvPr>
        </p:nvSpPr>
        <p:spPr>
          <a:xfrm>
            <a:off x="695325" y="347663"/>
            <a:ext cx="8448675" cy="469900"/>
          </a:xfrm>
        </p:spPr>
        <p:txBody>
          <a:bodyPr/>
          <a:lstStyle/>
          <a:p>
            <a:r>
              <a:rPr lang="en-US" sz="1400" dirty="0">
                <a:solidFill>
                  <a:srgbClr val="00B9FF"/>
                </a:solidFill>
              </a:rPr>
              <a:t>Why developers love Kubernetes</a:t>
            </a:r>
            <a:br>
              <a:rPr lang="en-US" dirty="0"/>
            </a:br>
            <a:r>
              <a:rPr lang="en-US" dirty="0"/>
              <a:t>Kubernetes can be run anywhere</a:t>
            </a:r>
          </a:p>
        </p:txBody>
      </p:sp>
      <p:grpSp>
        <p:nvGrpSpPr>
          <p:cNvPr id="7" name="Group 6">
            <a:extLst>
              <a:ext uri="{FF2B5EF4-FFF2-40B4-BE49-F238E27FC236}">
                <a16:creationId xmlns:a16="http://schemas.microsoft.com/office/drawing/2014/main" id="{16180484-12AE-4DE3-914C-3138BDDE22C2}"/>
              </a:ext>
            </a:extLst>
          </p:cNvPr>
          <p:cNvGrpSpPr/>
          <p:nvPr/>
        </p:nvGrpSpPr>
        <p:grpSpPr>
          <a:xfrm>
            <a:off x="1848044" y="1467974"/>
            <a:ext cx="2464515" cy="2627136"/>
            <a:chOff x="1844737" y="1467974"/>
            <a:chExt cx="2464515" cy="2627136"/>
          </a:xfrm>
        </p:grpSpPr>
        <p:pic>
          <p:nvPicPr>
            <p:cNvPr id="6" name="Color On Prem">
              <a:extLst>
                <a:ext uri="{FF2B5EF4-FFF2-40B4-BE49-F238E27FC236}">
                  <a16:creationId xmlns:a16="http://schemas.microsoft.com/office/drawing/2014/main" id="{6A70DCA4-F386-4F0A-A6F1-F3252F820F8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844737" y="1467974"/>
              <a:ext cx="2458450" cy="2622954"/>
            </a:xfrm>
            <a:prstGeom prst="rect">
              <a:avLst/>
            </a:prstGeom>
          </p:spPr>
        </p:pic>
        <p:sp>
          <p:nvSpPr>
            <p:cNvPr id="20" name="On Prem Gradient">
              <a:extLst>
                <a:ext uri="{FF2B5EF4-FFF2-40B4-BE49-F238E27FC236}">
                  <a16:creationId xmlns:a16="http://schemas.microsoft.com/office/drawing/2014/main" id="{5E846FE2-ECF6-4D89-A143-F272E0D38857}"/>
                </a:ext>
              </a:extLst>
            </p:cNvPr>
            <p:cNvSpPr/>
            <p:nvPr/>
          </p:nvSpPr>
          <p:spPr>
            <a:xfrm>
              <a:off x="1848398" y="1600049"/>
              <a:ext cx="2460854" cy="249506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31187BFA-ABF8-47A6-AD16-0E04E73E4946}"/>
              </a:ext>
            </a:extLst>
          </p:cNvPr>
          <p:cNvGrpSpPr/>
          <p:nvPr/>
        </p:nvGrpSpPr>
        <p:grpSpPr>
          <a:xfrm>
            <a:off x="4833272" y="1467974"/>
            <a:ext cx="2460854" cy="2629822"/>
            <a:chOff x="4836485" y="1467974"/>
            <a:chExt cx="2460854" cy="2629822"/>
          </a:xfrm>
        </p:grpSpPr>
        <p:pic>
          <p:nvPicPr>
            <p:cNvPr id="9" name="Color Cloud">
              <a:extLst>
                <a:ext uri="{FF2B5EF4-FFF2-40B4-BE49-F238E27FC236}">
                  <a16:creationId xmlns:a16="http://schemas.microsoft.com/office/drawing/2014/main" id="{37B27303-67D4-488F-BD99-F22992836B45}"/>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837044" y="1467974"/>
              <a:ext cx="2459736" cy="2629822"/>
            </a:xfrm>
            <a:prstGeom prst="rect">
              <a:avLst/>
            </a:prstGeom>
          </p:spPr>
        </p:pic>
        <p:sp>
          <p:nvSpPr>
            <p:cNvPr id="23" name="Cloud Gradient">
              <a:extLst>
                <a:ext uri="{FF2B5EF4-FFF2-40B4-BE49-F238E27FC236}">
                  <a16:creationId xmlns:a16="http://schemas.microsoft.com/office/drawing/2014/main" id="{54AB405B-AC87-4FF0-BAC5-1537BF8A7244}"/>
                </a:ext>
              </a:extLst>
            </p:cNvPr>
            <p:cNvSpPr/>
            <p:nvPr/>
          </p:nvSpPr>
          <p:spPr>
            <a:xfrm>
              <a:off x="4836485" y="1601095"/>
              <a:ext cx="2460854" cy="249506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75B98D54-1847-42AF-BEB0-77DC0C05A15D}"/>
              </a:ext>
            </a:extLst>
          </p:cNvPr>
          <p:cNvSpPr txBox="1"/>
          <p:nvPr/>
        </p:nvSpPr>
        <p:spPr>
          <a:xfrm>
            <a:off x="1846923" y="3013354"/>
            <a:ext cx="2461837" cy="369332"/>
          </a:xfrm>
          <a:prstGeom prst="rect">
            <a:avLst/>
          </a:prstGeom>
          <a:noFill/>
        </p:spPr>
        <p:txBody>
          <a:bodyPr wrap="square" rtlCol="0">
            <a:spAutoFit/>
          </a:bodyPr>
          <a:lstStyle/>
          <a:p>
            <a:pPr algn="ctr"/>
            <a:r>
              <a:rPr lang="en-US" spc="300" dirty="0"/>
              <a:t>ON-PREMISES</a:t>
            </a:r>
          </a:p>
        </p:txBody>
      </p:sp>
      <p:sp>
        <p:nvSpPr>
          <p:cNvPr id="30" name="TextBox 29">
            <a:extLst>
              <a:ext uri="{FF2B5EF4-FFF2-40B4-BE49-F238E27FC236}">
                <a16:creationId xmlns:a16="http://schemas.microsoft.com/office/drawing/2014/main" id="{677DF61C-41D2-49FE-859C-2535BE43F6ED}"/>
              </a:ext>
            </a:extLst>
          </p:cNvPr>
          <p:cNvSpPr txBox="1"/>
          <p:nvPr/>
        </p:nvSpPr>
        <p:spPr>
          <a:xfrm>
            <a:off x="4832780" y="3013354"/>
            <a:ext cx="2461837" cy="369332"/>
          </a:xfrm>
          <a:prstGeom prst="rect">
            <a:avLst/>
          </a:prstGeom>
          <a:noFill/>
        </p:spPr>
        <p:txBody>
          <a:bodyPr wrap="square" rtlCol="0">
            <a:spAutoFit/>
          </a:bodyPr>
          <a:lstStyle/>
          <a:p>
            <a:pPr algn="ctr"/>
            <a:r>
              <a:rPr lang="en-US" spc="300" dirty="0"/>
              <a:t>CLOUD</a:t>
            </a:r>
          </a:p>
        </p:txBody>
      </p:sp>
      <p:sp>
        <p:nvSpPr>
          <p:cNvPr id="34" name="MASK">
            <a:extLst>
              <a:ext uri="{FF2B5EF4-FFF2-40B4-BE49-F238E27FC236}">
                <a16:creationId xmlns:a16="http://schemas.microsoft.com/office/drawing/2014/main" id="{6E54343E-9F38-4B6A-A8DF-37478EB57824}"/>
              </a:ext>
            </a:extLst>
          </p:cNvPr>
          <p:cNvSpPr/>
          <p:nvPr/>
        </p:nvSpPr>
        <p:spPr>
          <a:xfrm>
            <a:off x="0" y="4096154"/>
            <a:ext cx="9144000" cy="1047346"/>
          </a:xfrm>
          <a:prstGeom prst="rect">
            <a:avLst/>
          </a:prstGeom>
          <a:solidFill>
            <a:srgbClr val="1919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56739D47-D3CC-46D1-9159-89771FC515C9}"/>
              </a:ext>
            </a:extLst>
          </p:cNvPr>
          <p:cNvCxnSpPr/>
          <p:nvPr/>
        </p:nvCxnSpPr>
        <p:spPr>
          <a:xfrm>
            <a:off x="4697898" y="4096156"/>
            <a:ext cx="2731602" cy="0"/>
          </a:xfrm>
          <a:prstGeom prst="line">
            <a:avLst/>
          </a:prstGeom>
          <a:ln w="6350">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244F314-8FAD-4C68-A18F-75502DC8F008}"/>
              </a:ext>
            </a:extLst>
          </p:cNvPr>
          <p:cNvCxnSpPr/>
          <p:nvPr/>
        </p:nvCxnSpPr>
        <p:spPr>
          <a:xfrm>
            <a:off x="1714500" y="4096156"/>
            <a:ext cx="2731602" cy="0"/>
          </a:xfrm>
          <a:prstGeom prst="line">
            <a:avLst/>
          </a:prstGeom>
          <a:ln w="6350">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1EDC9140-6AE0-4A56-A2CD-F26169B68CBB}"/>
              </a:ext>
            </a:extLst>
          </p:cNvPr>
          <p:cNvGrpSpPr/>
          <p:nvPr/>
        </p:nvGrpSpPr>
        <p:grpSpPr>
          <a:xfrm>
            <a:off x="2550363" y="3470484"/>
            <a:ext cx="1055934" cy="1021135"/>
            <a:chOff x="3485826" y="819150"/>
            <a:chExt cx="2172348" cy="2100763"/>
          </a:xfrm>
        </p:grpSpPr>
        <p:sp>
          <p:nvSpPr>
            <p:cNvPr id="27" name="Freeform 6">
              <a:extLst>
                <a:ext uri="{FF2B5EF4-FFF2-40B4-BE49-F238E27FC236}">
                  <a16:creationId xmlns:a16="http://schemas.microsoft.com/office/drawing/2014/main" id="{22C4D368-418A-4EE2-A87D-F51AEB65AD6A}"/>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EE4168FF-57F7-4569-9845-D7C18FDC12A7}"/>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5CE44B72-F656-4BBF-895E-57201688FB29}"/>
              </a:ext>
            </a:extLst>
          </p:cNvPr>
          <p:cNvGrpSpPr/>
          <p:nvPr/>
        </p:nvGrpSpPr>
        <p:grpSpPr>
          <a:xfrm>
            <a:off x="5535731" y="3470484"/>
            <a:ext cx="1055934" cy="1021135"/>
            <a:chOff x="3485826" y="819150"/>
            <a:chExt cx="2172348" cy="2100763"/>
          </a:xfrm>
        </p:grpSpPr>
        <p:sp>
          <p:nvSpPr>
            <p:cNvPr id="32" name="Freeform 6">
              <a:extLst>
                <a:ext uri="{FF2B5EF4-FFF2-40B4-BE49-F238E27FC236}">
                  <a16:creationId xmlns:a16="http://schemas.microsoft.com/office/drawing/2014/main" id="{221BA326-0E62-4EDD-9710-13AE88D21D4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7E216F60-670D-4923-A86E-4669AE70BE76}"/>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2825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par>
                          <p:cTn id="8" fill="hold">
                            <p:stCondLst>
                              <p:cond delay="500"/>
                            </p:stCondLst>
                            <p:childTnLst>
                              <p:par>
                                <p:cTn id="9" presetID="2" presetClass="entr" presetSubtype="4"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50" fill="hold"/>
                                        <p:tgtEl>
                                          <p:spTgt spid="7"/>
                                        </p:tgtEl>
                                        <p:attrNameLst>
                                          <p:attrName>ppt_x</p:attrName>
                                        </p:attrNameLst>
                                      </p:cBhvr>
                                      <p:tavLst>
                                        <p:tav tm="0">
                                          <p:val>
                                            <p:strVal val="#ppt_x"/>
                                          </p:val>
                                        </p:tav>
                                        <p:tav tm="100000">
                                          <p:val>
                                            <p:strVal val="#ppt_x"/>
                                          </p:val>
                                        </p:tav>
                                      </p:tavLst>
                                    </p:anim>
                                    <p:anim calcmode="lin" valueType="num">
                                      <p:cBhvr additive="base">
                                        <p:cTn id="12" dur="1250" fill="hold"/>
                                        <p:tgtEl>
                                          <p:spTgt spid="7"/>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2.25428E-6 0.04607 L 2.25428E-6 2.41943E-6 " pathEditMode="relative" rAng="0" ptsTypes="AA">
                                      <p:cBhvr>
                                        <p:cTn id="17" dur="500" fill="hold"/>
                                        <p:tgtEl>
                                          <p:spTgt spid="29"/>
                                        </p:tgtEl>
                                        <p:attrNameLst>
                                          <p:attrName>ppt_x</p:attrName>
                                          <p:attrName>ppt_y</p:attrName>
                                        </p:attrNameLst>
                                      </p:cBhvr>
                                      <p:rCtr x="0" y="-2315"/>
                                    </p:animMotion>
                                  </p:childTnLst>
                                </p:cTn>
                              </p:par>
                              <p:par>
                                <p:cTn id="18" presetID="10" presetClass="entr" presetSubtype="0" fill="hold" nodeType="withEffect">
                                  <p:stCondLst>
                                    <p:cond delay="5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42" presetClass="path" presetSubtype="0" decel="100000" fill="hold" nodeType="withEffect">
                                  <p:stCondLst>
                                    <p:cond delay="500"/>
                                  </p:stCondLst>
                                  <p:childTnLst>
                                    <p:animMotion origin="layout" path="M 4.4192E-6 -0.04494 L 4.4192E-6 2.41943E-6 " pathEditMode="relative" rAng="0" ptsTypes="AA">
                                      <p:cBhvr>
                                        <p:cTn id="22" dur="500" fill="hold"/>
                                        <p:tgtEl>
                                          <p:spTgt spid="26"/>
                                        </p:tgtEl>
                                        <p:attrNameLst>
                                          <p:attrName>ppt_x</p:attrName>
                                          <p:attrName>ppt_y</p:attrName>
                                        </p:attrNameLst>
                                      </p:cBhvr>
                                      <p:rCtr x="0" y="2247"/>
                                    </p:animMotion>
                                  </p:childTnLst>
                                </p:cTn>
                              </p:par>
                              <p:par>
                                <p:cTn id="23" presetID="16" presetClass="entr" presetSubtype="37" fill="hold" nodeType="withEffect">
                                  <p:stCondLst>
                                    <p:cond delay="750"/>
                                  </p:stCondLst>
                                  <p:childTnLst>
                                    <p:set>
                                      <p:cBhvr>
                                        <p:cTn id="24" dur="1" fill="hold">
                                          <p:stCondLst>
                                            <p:cond delay="0"/>
                                          </p:stCondLst>
                                        </p:cTn>
                                        <p:tgtEl>
                                          <p:spTgt spid="24"/>
                                        </p:tgtEl>
                                        <p:attrNameLst>
                                          <p:attrName>style.visibility</p:attrName>
                                        </p:attrNameLst>
                                      </p:cBhvr>
                                      <p:to>
                                        <p:strVal val="visible"/>
                                      </p:to>
                                    </p:set>
                                    <p:animEffect transition="in" filter="barn(outVertical)">
                                      <p:cBhvr>
                                        <p:cTn id="25" dur="500"/>
                                        <p:tgtEl>
                                          <p:spTgt spid="24"/>
                                        </p:tgtEl>
                                      </p:cBhvr>
                                    </p:animEffect>
                                  </p:childTnLst>
                                </p:cTn>
                              </p:par>
                            </p:childTnLst>
                          </p:cTn>
                        </p:par>
                        <p:par>
                          <p:cTn id="26" fill="hold">
                            <p:stCondLst>
                              <p:cond delay="1750"/>
                            </p:stCondLst>
                            <p:childTnLst>
                              <p:par>
                                <p:cTn id="27" presetID="2" presetClass="entr" presetSubtype="4" decel="10000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250" fill="hold"/>
                                        <p:tgtEl>
                                          <p:spTgt spid="10"/>
                                        </p:tgtEl>
                                        <p:attrNameLst>
                                          <p:attrName>ppt_x</p:attrName>
                                        </p:attrNameLst>
                                      </p:cBhvr>
                                      <p:tavLst>
                                        <p:tav tm="0">
                                          <p:val>
                                            <p:strVal val="#ppt_x"/>
                                          </p:val>
                                        </p:tav>
                                        <p:tav tm="100000">
                                          <p:val>
                                            <p:strVal val="#ppt_x"/>
                                          </p:val>
                                        </p:tav>
                                      </p:tavLst>
                                    </p:anim>
                                    <p:anim calcmode="lin" valueType="num">
                                      <p:cBhvr additive="base">
                                        <p:cTn id="30" dur="1250" fill="hold"/>
                                        <p:tgtEl>
                                          <p:spTgt spid="10"/>
                                        </p:tgtEl>
                                        <p:attrNameLst>
                                          <p:attrName>ppt_y</p:attrName>
                                        </p:attrNameLst>
                                      </p:cBhvr>
                                      <p:tavLst>
                                        <p:tav tm="0">
                                          <p:val>
                                            <p:strVal val="1+#ppt_h/2"/>
                                          </p:val>
                                        </p:tav>
                                        <p:tav tm="100000">
                                          <p:val>
                                            <p:strVal val="#ppt_y"/>
                                          </p:val>
                                        </p:tav>
                                      </p:tavLst>
                                    </p:anim>
                                  </p:childTnLst>
                                </p:cTn>
                              </p:par>
                              <p:par>
                                <p:cTn id="31" presetID="10" presetClass="entr" presetSubtype="0" fill="hold" grpId="0" nodeType="withEffect">
                                  <p:stCondLst>
                                    <p:cond delay="50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42" presetClass="path" presetSubtype="0" decel="100000" fill="hold" grpId="1" nodeType="withEffect">
                                  <p:stCondLst>
                                    <p:cond delay="500"/>
                                  </p:stCondLst>
                                  <p:childTnLst>
                                    <p:animMotion origin="layout" path="M 2.25428E-6 0.04607 L 2.25428E-6 2.41943E-6 " pathEditMode="relative" rAng="0" ptsTypes="AA">
                                      <p:cBhvr>
                                        <p:cTn id="35" dur="500" fill="hold"/>
                                        <p:tgtEl>
                                          <p:spTgt spid="30"/>
                                        </p:tgtEl>
                                        <p:attrNameLst>
                                          <p:attrName>ppt_x</p:attrName>
                                          <p:attrName>ppt_y</p:attrName>
                                        </p:attrNameLst>
                                      </p:cBhvr>
                                      <p:rCtr x="0" y="-2315"/>
                                    </p:animMotion>
                                  </p:childTnLst>
                                </p:cTn>
                              </p:par>
                              <p:par>
                                <p:cTn id="36" presetID="10" presetClass="entr" presetSubtype="0" fill="hold" nodeType="withEffect">
                                  <p:stCondLst>
                                    <p:cond delay="5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42" presetClass="path" presetSubtype="0" decel="100000" fill="hold" nodeType="withEffect">
                                  <p:stCondLst>
                                    <p:cond delay="500"/>
                                  </p:stCondLst>
                                  <p:childTnLst>
                                    <p:animMotion origin="layout" path="M 4.4192E-6 -0.04494 L 4.4192E-6 2.41943E-6 " pathEditMode="relative" rAng="0" ptsTypes="AA">
                                      <p:cBhvr>
                                        <p:cTn id="40" dur="500" fill="hold"/>
                                        <p:tgtEl>
                                          <p:spTgt spid="31"/>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Title 1">
            <a:extLst>
              <a:ext uri="{FF2B5EF4-FFF2-40B4-BE49-F238E27FC236}">
                <a16:creationId xmlns:a16="http://schemas.microsoft.com/office/drawing/2014/main" id="{8318EC7B-B474-8B4B-8CFC-27CFF25B104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
        <p:nvSpPr>
          <p:cNvPr id="5" name="Title 4">
            <a:extLst>
              <a:ext uri="{FF2B5EF4-FFF2-40B4-BE49-F238E27FC236}">
                <a16:creationId xmlns:a16="http://schemas.microsoft.com/office/drawing/2014/main" id="{31AB288E-1200-4B41-BC74-5C1C332829E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347662" y="2833370"/>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800219"/>
          </a:xfrm>
          <a:prstGeom prst="rect">
            <a:avLst/>
          </a:prstGeom>
          <a:noFill/>
        </p:spPr>
        <p:txBody>
          <a:bodyPr wrap="square" rtlCol="0">
            <a:spAutoFit/>
          </a:bodyPr>
          <a:lstStyle/>
          <a:p>
            <a:pPr algn="ctr"/>
            <a:r>
              <a:rPr lang="en-US" spc="300" dirty="0">
                <a:solidFill>
                  <a:schemeClr val="accent2"/>
                </a:solidFill>
              </a:rPr>
              <a:t>ELASTIC CONTAINER SERVICE FOR KUBERNETES</a:t>
            </a:r>
          </a:p>
          <a:p>
            <a:pPr algn="ctr"/>
            <a:r>
              <a:rPr lang="en-US" sz="2800" spc="300" dirty="0">
                <a:latin typeface="Amazon Ember Light" panose="020B0403020204020204" pitchFamily="34" charset="0"/>
                <a:ea typeface="Amazon Ember Light" panose="020B0403020204020204" pitchFamily="34" charset="0"/>
                <a:cs typeface="Amazon Ember Light" panose="020B0403020204020204" pitchFamily="34" charset="0"/>
              </a:rPr>
              <a:t>(EKS)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4.4192E-6 -0.04494 L 4.4192E-6 2.41943E-6 " pathEditMode="relative" rAng="0" ptsTypes="AA">
                                      <p:cBhvr>
                                        <p:cTn id="14" dur="1000" fill="hold"/>
                                        <p:tgtEl>
                                          <p:spTgt spid="1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68160"/>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20643"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003168" y="1471613"/>
            <a:ext cx="2921000" cy="585788"/>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0650"/>
            <a:ext cx="8450263" cy="469900"/>
          </a:xfrm>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138182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086600" y="143510"/>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1600" dirty="0"/>
              <a:t>Defines open source Java microservices specifications</a:t>
            </a:r>
          </a:p>
          <a:p>
            <a:pPr marL="171450" indent="-171450">
              <a:buFont typeface="Arial" panose="020B0604020202020204" pitchFamily="34" charset="0"/>
              <a:buChar char="•"/>
            </a:pPr>
            <a:r>
              <a:rPr lang="en-US" sz="1600" dirty="0"/>
              <a:t>Multiple implementations: supported by many Java EE application servers</a:t>
            </a:r>
          </a:p>
          <a:p>
            <a:pPr marL="171450" indent="-171450">
              <a:buFont typeface="Arial" panose="020B0604020202020204" pitchFamily="34" charset="0"/>
              <a:buChar char="•"/>
            </a:pPr>
            <a:r>
              <a:rPr lang="en-US" sz="1600" dirty="0"/>
              <a:t>Aligns with Java EE (and Jakarta EE), but not require it</a:t>
            </a:r>
          </a:p>
          <a:p>
            <a:pPr marL="171450" indent="-171450">
              <a:buFont typeface="Arial" panose="020B0604020202020204" pitchFamily="34" charset="0"/>
              <a:buChar char="•"/>
            </a:pPr>
            <a:r>
              <a:rPr lang="en-US" sz="1600" dirty="0"/>
              <a:t>Quarterly releases</a:t>
            </a:r>
          </a:p>
          <a:p>
            <a:pPr marL="171450" indent="-171450">
              <a:buFont typeface="Arial" panose="020B0604020202020204" pitchFamily="34" charset="0"/>
              <a:buChar char="•"/>
            </a:pPr>
            <a:r>
              <a:rPr lang="en-US" sz="1600" dirty="0"/>
              <a:t>Under discussion/planning: service mesh support, updating/adding relevant specs to Java EE 8 equivalents,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52931" y="316356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70694" y="3788580"/>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59092" y="31051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0694" y="3786274"/>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45911" y="3127755"/>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45911" y="378148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05981" y="312839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65911" y="376167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3662" y="3150158"/>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921128" y="3781482"/>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198961" y="313134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36427" y="3762673"/>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173527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r>
              <a:rPr lang="en-US" sz="2000" dirty="0"/>
              <a:t>Leverage Java EE expertise</a:t>
            </a:r>
          </a:p>
          <a:p>
            <a:r>
              <a:rPr lang="en-US" sz="2000" dirty="0"/>
              <a:t>Open standard</a:t>
            </a:r>
          </a:p>
          <a:p>
            <a:r>
              <a:rPr lang="en-US" sz="2000" dirty="0"/>
              <a:t>Microservices focus</a:t>
            </a:r>
          </a:p>
          <a:p>
            <a:r>
              <a:rPr lang="en-US" sz="2000" dirty="0"/>
              <a:t>Super Lightweight</a:t>
            </a:r>
          </a:p>
          <a:p>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a:t>
            </a:r>
            <a:r>
              <a:rPr lang="en-US" sz="1200" i="1" dirty="0" err="1">
                <a:solidFill>
                  <a:schemeClr val="bg1"/>
                </a:solidFill>
                <a:latin typeface="Courier" charset="0"/>
                <a:ea typeface="Courier" charset="0"/>
                <a:cs typeface="Courier" charset="0"/>
              </a:rPr>
              <a:t>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1"/>
          </p:nvPr>
        </p:nvSpPr>
        <p:spPr>
          <a:xfrm>
            <a:off x="4670607" y="805963"/>
            <a:ext cx="3234528" cy="32827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Monitoring</a:t>
            </a:r>
          </a:p>
        </p:txBody>
      </p:sp>
    </p:spTree>
    <p:extLst>
      <p:ext uri="{BB962C8B-B14F-4D97-AF65-F5344CB8AC3E}">
        <p14:creationId xmlns:p14="http://schemas.microsoft.com/office/powerpoint/2010/main" val="74939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1200" dirty="0" err="1"/>
              <a:t>Serverless</a:t>
            </a:r>
            <a:r>
              <a:rPr lang="en-US" sz="1200" dirty="0"/>
              <a:t> Architectures with AWS Lambda</a:t>
            </a:r>
          </a:p>
          <a:p>
            <a:r>
              <a:rPr lang="en-US" sz="1200" dirty="0">
                <a:hlinkClick r:id="rId2"/>
              </a:rPr>
              <a:t>https://d1.awsstatic.com/whitepapers/serverless-architectures-with-aws-lambda.pdf</a:t>
            </a:r>
            <a:endParaRPr lang="en-US" sz="1200" dirty="0"/>
          </a:p>
          <a:p>
            <a:endParaRPr lang="en-US" sz="1200" dirty="0"/>
          </a:p>
          <a:p>
            <a:r>
              <a:rPr lang="en-US" sz="1200" dirty="0"/>
              <a:t>Optimizing Enterprise Economics with Serverless Architectures </a:t>
            </a:r>
          </a:p>
          <a:p>
            <a:r>
              <a:rPr lang="en-US" sz="1200" dirty="0">
                <a:hlinkClick r:id="rId3"/>
              </a:rPr>
              <a:t>https://d0.awsstatic.com/whitepapers/optimizing-enterprise-economics-serverless-architectures.pdf</a:t>
            </a:r>
            <a:endParaRPr lang="en-US" sz="1200" dirty="0"/>
          </a:p>
          <a:p>
            <a:endParaRPr lang="en-US" sz="1200" dirty="0"/>
          </a:p>
          <a:p>
            <a:r>
              <a:rPr lang="en-US" sz="1200" dirty="0"/>
              <a:t>Serverless Applications Lens - AWS Well-Architected Framework </a:t>
            </a:r>
          </a:p>
          <a:p>
            <a:r>
              <a:rPr lang="en-US" sz="1200" dirty="0">
                <a:hlinkClick r:id="rId4"/>
              </a:rPr>
              <a:t>https://d1.awsstatic.com/whitepapers/architecture/AWS-Serverless-Applications-Lens.pdf</a:t>
            </a:r>
            <a:endParaRPr lang="en-US" sz="1200" dirty="0"/>
          </a:p>
          <a:p>
            <a:endParaRPr lang="en-US" sz="1200" dirty="0"/>
          </a:p>
          <a:p>
            <a:r>
              <a:rPr lang="en-US" sz="1200" dirty="0"/>
              <a:t>Streaming Data Solutions on AWS with Amazon Kinesis</a:t>
            </a:r>
          </a:p>
          <a:p>
            <a:r>
              <a:rPr lang="en-US" sz="1200" dirty="0">
                <a:hlinkClick r:id="rId5"/>
              </a:rPr>
              <a:t>https://d1.awsstatic.com/whitepapers/whitepaper-streaming-data-solutions-on-aws-with-amazon-kinesis.pdf</a:t>
            </a:r>
            <a:endParaRPr lang="en-US" sz="1200" dirty="0"/>
          </a:p>
          <a:p>
            <a:endParaRPr lang="en-US" sz="1200" dirty="0"/>
          </a:p>
          <a:p>
            <a:r>
              <a:rPr lang="en-US" sz="1200" dirty="0"/>
              <a:t>AWS Serverless Multi-Tier Architectures</a:t>
            </a:r>
          </a:p>
          <a:p>
            <a:r>
              <a:rPr lang="en-US" sz="1200" dirty="0">
                <a:hlinkClick r:id="rId6"/>
              </a:rPr>
              <a:t>https://d1.awsstatic.com/whitepapers/AWS_Serverless_Multi-Tier_Archiectures.pdf</a:t>
            </a:r>
            <a:endParaRPr lang="en-US" sz="1200" dirty="0"/>
          </a:p>
          <a:p>
            <a:endParaRPr lang="en-US" sz="12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a:t>More info:</a:t>
            </a:r>
            <a:br>
              <a:rPr lang="en-US" sz="2400" dirty="0"/>
            </a:br>
            <a:br>
              <a:rPr lang="en-US" sz="2400" dirty="0"/>
            </a:br>
            <a:r>
              <a:rPr lang="en-US" sz="2400" dirty="0"/>
              <a:t>https://</a:t>
            </a:r>
            <a:r>
              <a:rPr lang="en-US" sz="2400" dirty="0" err="1"/>
              <a:t>aws.amazon.com</a:t>
            </a:r>
            <a:r>
              <a:rPr lang="en-US" sz="2400" dirty="0"/>
              <a:t>/</a:t>
            </a:r>
            <a:r>
              <a:rPr lang="en-US" sz="2400" dirty="0" err="1"/>
              <a:t>serverless</a:t>
            </a:r>
            <a:r>
              <a:rPr lang="en-US" sz="2400" dirty="0"/>
              <a:t>/</a:t>
            </a:r>
            <a:br>
              <a:rPr lang="en-US" sz="2400" dirty="0"/>
            </a:br>
            <a:endParaRPr lang="en-US" sz="2400" dirty="0"/>
          </a:p>
        </p:txBody>
      </p:sp>
    </p:spTree>
    <p:extLst>
      <p:ext uri="{BB962C8B-B14F-4D97-AF65-F5344CB8AC3E}">
        <p14:creationId xmlns:p14="http://schemas.microsoft.com/office/powerpoint/2010/main" val="44227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3200"/>
              <a:t>Thank </a:t>
            </a:r>
            <a:r>
              <a:rPr lang="en-US" sz="3200" dirty="0"/>
              <a:t>you!</a:t>
            </a:r>
            <a:endParaRPr lang="en-US" dirty="0"/>
          </a:p>
        </p:txBody>
      </p:sp>
    </p:spTree>
    <p:extLst>
      <p:ext uri="{BB962C8B-B14F-4D97-AF65-F5344CB8AC3E}">
        <p14:creationId xmlns:p14="http://schemas.microsoft.com/office/powerpoint/2010/main" val="18361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2DDB9C-4AD4-B24B-89E8-F203119B257D}"/>
              </a:ext>
            </a:extLst>
          </p:cNvPr>
          <p:cNvSpPr>
            <a:spLocks noGrp="1"/>
          </p:cNvSpPr>
          <p:nvPr>
            <p:ph type="title"/>
          </p:nvPr>
        </p:nvSpPr>
        <p:spPr/>
        <p:txBody>
          <a:bodyPr/>
          <a:lstStyle/>
          <a:p>
            <a:r>
              <a:rPr lang="en-US" dirty="0"/>
              <a:t>SMTC: Microservices</a:t>
            </a:r>
          </a:p>
        </p:txBody>
      </p:sp>
    </p:spTree>
    <p:extLst>
      <p:ext uri="{BB962C8B-B14F-4D97-AF65-F5344CB8AC3E}">
        <p14:creationId xmlns:p14="http://schemas.microsoft.com/office/powerpoint/2010/main" val="221075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37764</TotalTime>
  <Words>6534</Words>
  <Application>Microsoft Macintosh PowerPoint</Application>
  <PresentationFormat>On-screen Show (16:9)</PresentationFormat>
  <Paragraphs>879</Paragraphs>
  <Slides>89</Slides>
  <Notes>70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89</vt:i4>
      </vt:variant>
    </vt:vector>
  </HeadingPairs>
  <TitlesOfParts>
    <vt:vector size="105" baseType="lpstr">
      <vt:lpstr>Amazon Ember</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Times New Roman</vt:lpstr>
      <vt:lpstr>Verdana</vt:lpstr>
      <vt:lpstr>DeckTemplate-AWS</vt:lpstr>
      <vt:lpstr>PowerPoint Presentation</vt:lpstr>
      <vt:lpstr>Agenda</vt:lpstr>
      <vt:lpstr>Show different AWS Compute options</vt:lpstr>
      <vt:lpstr>A Typical Application with Microservices</vt:lpstr>
      <vt:lpstr>Application Concerns</vt:lpstr>
      <vt:lpstr>Eclipse Microprofile</vt:lpstr>
      <vt:lpstr>WildFly Swarm</vt:lpstr>
      <vt:lpstr>Hollow Jars – Customize your app server</vt:lpstr>
      <vt:lpstr>SMTC: Microservices</vt:lpstr>
      <vt:lpstr>Amazon Fargate and ECS</vt:lpstr>
      <vt:lpstr>DAY ONE!</vt:lpstr>
      <vt:lpstr>BUILDING AN ECOSYSTEM</vt:lpstr>
      <vt:lpstr>HELPING CUSTOMERS SCALE CONTAINERS</vt:lpstr>
      <vt:lpstr>PRODUCTION WORKLOADS ON AWS</vt:lpstr>
      <vt:lpstr>ECS Constructs</vt:lpstr>
      <vt:lpstr>TASK DEFINITION</vt:lpstr>
      <vt:lpstr>AMAZON FARGATE!</vt:lpstr>
      <vt:lpstr>CHANGING COMPUTE CONSUMPTION MODEL</vt:lpstr>
      <vt:lpstr>PRODUCTION WORKLOADS ON AWS</vt:lpstr>
      <vt:lpstr>RUNNING CONTAINER </vt:lpstr>
      <vt:lpstr>RUNNING CONTAINERS </vt:lpstr>
      <vt:lpstr>RUNNING CONTAINERS AT SCALE WITH ECS </vt:lpstr>
      <vt:lpstr>PowerPoint Presentation</vt:lpstr>
      <vt:lpstr>PowerPoint Presentation</vt:lpstr>
      <vt:lpstr>RUNNING FARGATE CONTAINERS WITH ECS</vt:lpstr>
      <vt:lpstr>RUNNING FARGATE CONTAINERS WITH ECS</vt:lpstr>
      <vt:lpstr>CLUSTER LEVEL ISOLATION</vt:lpstr>
      <vt:lpstr>PRICING DIMENSIONS</vt:lpstr>
      <vt:lpstr>TASK CPU &amp; MEMORY CONFIGURATIONS</vt:lpstr>
      <vt:lpstr>PowerPoint Presentation</vt:lpstr>
      <vt:lpstr>PowerPoint Presentation</vt:lpstr>
      <vt:lpstr>Show Code</vt:lpstr>
      <vt:lpstr>Deployment Pipelines with  AWS CodeStar,  AWS CodeBuild &amp; AWS CodePipeline</vt:lpstr>
      <vt:lpstr>PowerPoint Presentation</vt:lpstr>
      <vt:lpstr>PowerPoint Presentation</vt:lpstr>
      <vt:lpstr>Get slides from Kfir/Ankur</vt:lpstr>
      <vt:lpstr>ECS/Fargate + CodePipeline Demo</vt:lpstr>
      <vt:lpstr>AWS X-Ray</vt:lpstr>
      <vt:lpstr>Get slides from Bharath/Abhishek</vt:lpstr>
      <vt:lpstr>Microservices using Kubernetes</vt:lpstr>
      <vt:lpstr>What is Kubernetes?</vt:lpstr>
      <vt:lpstr>Why developers love Kubernetes Kubernetes can be run anywhere</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Metrics</vt:lpstr>
      <vt:lpstr>EKS SUPPORT FOR FARGATE IN 2018 </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Monitoring</vt:lpstr>
      <vt:lpstr>App Monitoring with AWS X-Ray and Serverless</vt:lpstr>
      <vt:lpstr>X-Ray Trace Example</vt:lpstr>
      <vt:lpstr>Event Processing</vt:lpstr>
      <vt:lpstr>Event-driven platform</vt:lpstr>
      <vt:lpstr>Event-driven actions</vt:lpstr>
      <vt:lpstr>AWS Step Functions:   Orchestrate a Serverless processing  workflow using AWS Lambda  </vt:lpstr>
      <vt:lpstr>Serverless Application Repository</vt:lpstr>
      <vt:lpstr>Further Reading</vt:lpstr>
      <vt:lpstr>More info:  https://aws.amazon.com/serverless/ </vt:lpstr>
      <vt:lpstr>Thank you!</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527</cp:revision>
  <dcterms:created xsi:type="dcterms:W3CDTF">2016-06-17T18:22:10Z</dcterms:created>
  <dcterms:modified xsi:type="dcterms:W3CDTF">2018-03-11T03:37:19Z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